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4" r:id="rId2"/>
    <p:sldId id="257" r:id="rId3"/>
    <p:sldId id="280" r:id="rId4"/>
    <p:sldId id="265" r:id="rId5"/>
    <p:sldId id="266" r:id="rId6"/>
    <p:sldId id="288" r:id="rId7"/>
    <p:sldId id="282" r:id="rId8"/>
    <p:sldId id="267" r:id="rId9"/>
    <p:sldId id="268" r:id="rId10"/>
    <p:sldId id="269" r:id="rId11"/>
    <p:sldId id="284" r:id="rId12"/>
    <p:sldId id="270" r:id="rId13"/>
    <p:sldId id="271" r:id="rId14"/>
    <p:sldId id="283" r:id="rId15"/>
    <p:sldId id="277" r:id="rId16"/>
    <p:sldId id="272" r:id="rId17"/>
    <p:sldId id="273" r:id="rId18"/>
    <p:sldId id="281" r:id="rId19"/>
    <p:sldId id="285" r:id="rId20"/>
    <p:sldId id="274" r:id="rId21"/>
    <p:sldId id="275" r:id="rId22"/>
    <p:sldId id="276" r:id="rId23"/>
    <p:sldId id="286" r:id="rId24"/>
    <p:sldId id="278" r:id="rId25"/>
    <p:sldId id="287" r:id="rId26"/>
    <p:sldId id="279" r:id="rId27"/>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66E0173-DCBB-D147-AB5D-D887365E2E01}">
          <p14:sldIdLst>
            <p14:sldId id="264"/>
            <p14:sldId id="257"/>
            <p14:sldId id="280"/>
            <p14:sldId id="265"/>
            <p14:sldId id="266"/>
            <p14:sldId id="288"/>
            <p14:sldId id="282"/>
            <p14:sldId id="267"/>
            <p14:sldId id="268"/>
            <p14:sldId id="269"/>
            <p14:sldId id="284"/>
            <p14:sldId id="270"/>
            <p14:sldId id="271"/>
            <p14:sldId id="283"/>
            <p14:sldId id="277"/>
            <p14:sldId id="272"/>
          </p14:sldIdLst>
        </p14:section>
        <p14:section name="Abschnitt ohne Titel" id="{EE7C19A2-1EFB-C745-87E3-3C62EAE30A8E}">
          <p14:sldIdLst>
            <p14:sldId id="273"/>
            <p14:sldId id="281"/>
            <p14:sldId id="285"/>
            <p14:sldId id="274"/>
            <p14:sldId id="275"/>
            <p14:sldId id="276"/>
            <p14:sldId id="286"/>
            <p14:sldId id="278"/>
            <p14:sldId id="287"/>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88129" autoAdjust="0"/>
  </p:normalViewPr>
  <p:slideViewPr>
    <p:cSldViewPr snapToGrid="0" snapToObjects="1">
      <p:cViewPr varScale="1">
        <p:scale>
          <a:sx n="71" d="100"/>
          <a:sy n="71" d="100"/>
        </p:scale>
        <p:origin x="1504" y="40"/>
      </p:cViewPr>
      <p:guideLst>
        <p:guide orient="horz" pos="2160"/>
        <p:guide pos="2880"/>
      </p:guideLst>
    </p:cSldViewPr>
  </p:slideViewPr>
  <p:outlineViewPr>
    <p:cViewPr>
      <p:scale>
        <a:sx n="33" d="100"/>
        <a:sy n="33" d="100"/>
      </p:scale>
      <p:origin x="0" y="1886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59467-06FC-4D45-993A-CC81A5A09D96}" type="datetimeFigureOut">
              <a:rPr lang="fr-FR" smtClean="0"/>
              <a:t>19/08/2017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91DA9-8A4E-8448-BD5C-33A38ADA0F23}" type="slidenum">
              <a:rPr lang="fr-FR" smtClean="0"/>
              <a:t>‹#›</a:t>
            </a:fld>
            <a:endParaRPr lang="fr-FR"/>
          </a:p>
        </p:txBody>
      </p:sp>
    </p:spTree>
    <p:extLst>
      <p:ext uri="{BB962C8B-B14F-4D97-AF65-F5344CB8AC3E}">
        <p14:creationId xmlns:p14="http://schemas.microsoft.com/office/powerpoint/2010/main" val="40542492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Before you go on to read about the individual technologies discussed later in </a:t>
            </a:r>
            <a:r>
              <a:rPr lang="en-US" sz="1200" kern="1200" smtClean="0">
                <a:solidFill>
                  <a:schemeClr val="tx1"/>
                </a:solidFill>
                <a:effectLst/>
                <a:latin typeface="+mn-lt"/>
                <a:ea typeface="+mn-ea"/>
                <a:cs typeface="+mn-cs"/>
              </a:rPr>
              <a:t>this document, </a:t>
            </a:r>
            <a:r>
              <a:rPr lang="en-US" sz="1200" kern="1200" dirty="0" smtClean="0">
                <a:solidFill>
                  <a:schemeClr val="tx1"/>
                </a:solidFill>
                <a:effectLst/>
                <a:latin typeface="+mn-lt"/>
                <a:ea typeface="+mn-ea"/>
                <a:cs typeface="+mn-cs"/>
              </a:rPr>
              <a:t>it is helpful to understand some of the basics of wastewater treatment. You will see terms like BOD, total suspended solids, nitrification, and </a:t>
            </a:r>
            <a:r>
              <a:rPr lang="en-US" sz="1200" kern="1200" dirty="0" err="1" smtClean="0">
                <a:solidFill>
                  <a:schemeClr val="tx1"/>
                </a:solidFill>
                <a:effectLst/>
                <a:latin typeface="+mn-lt"/>
                <a:ea typeface="+mn-ea"/>
                <a:cs typeface="+mn-cs"/>
              </a:rPr>
              <a:t>denitrification</a:t>
            </a:r>
            <a:r>
              <a:rPr lang="en-US" sz="1200" kern="1200" dirty="0" smtClean="0">
                <a:solidFill>
                  <a:schemeClr val="tx1"/>
                </a:solidFill>
                <a:effectLst/>
                <a:latin typeface="+mn-lt"/>
                <a:ea typeface="+mn-ea"/>
                <a:cs typeface="+mn-cs"/>
              </a:rPr>
              <a:t> frequently when discussing wastewater treatment. It is important to understand what each of these terms mean and how each relates to the wastewater treatment process. Some very basic processes of wastewater treatment are also briefly discussed. If you understand the theory behind these basic treatment processes it is easy to see how and why the processes are applied in the various alternative technologies discussed later.</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D091DA9-8A4E-8448-BD5C-33A38ADA0F23}" type="slidenum">
              <a:rPr lang="fr-FR" smtClean="0"/>
              <a:t>1</a:t>
            </a:fld>
            <a:endParaRPr lang="fr-FR"/>
          </a:p>
        </p:txBody>
      </p:sp>
    </p:spTree>
    <p:extLst>
      <p:ext uri="{BB962C8B-B14F-4D97-AF65-F5344CB8AC3E}">
        <p14:creationId xmlns:p14="http://schemas.microsoft.com/office/powerpoint/2010/main" val="422116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déversoir</a:t>
            </a:r>
            <a:endParaRPr lang="fr-FR" dirty="0"/>
          </a:p>
        </p:txBody>
      </p:sp>
      <p:sp>
        <p:nvSpPr>
          <p:cNvPr id="4" name="Espace réservé du numéro de diapositive 3"/>
          <p:cNvSpPr>
            <a:spLocks noGrp="1"/>
          </p:cNvSpPr>
          <p:nvPr>
            <p:ph type="sldNum" sz="quarter" idx="10"/>
          </p:nvPr>
        </p:nvSpPr>
        <p:spPr/>
        <p:txBody>
          <a:bodyPr/>
          <a:lstStyle/>
          <a:p>
            <a:fld id="{6D091DA9-8A4E-8448-BD5C-33A38ADA0F23}" type="slidenum">
              <a:rPr lang="fr-FR" smtClean="0"/>
              <a:t>5</a:t>
            </a:fld>
            <a:endParaRPr lang="fr-FR"/>
          </a:p>
        </p:txBody>
      </p:sp>
    </p:spTree>
    <p:extLst>
      <p:ext uri="{BB962C8B-B14F-4D97-AF65-F5344CB8AC3E}">
        <p14:creationId xmlns:p14="http://schemas.microsoft.com/office/powerpoint/2010/main" val="73853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tx1"/>
                </a:solidFill>
                <a:effectLst/>
                <a:latin typeface="+mn-lt"/>
                <a:ea typeface="+mn-ea"/>
                <a:cs typeface="+mn-cs"/>
              </a:rPr>
              <a:t>Trickling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filters</a:t>
            </a:r>
            <a:r>
              <a:rPr lang="fr-FR" sz="1200" kern="1200" dirty="0" smtClean="0">
                <a:solidFill>
                  <a:schemeClr val="tx1"/>
                </a:solidFill>
                <a:effectLst/>
                <a:latin typeface="+mn-lt"/>
                <a:ea typeface="+mn-ea"/>
                <a:cs typeface="+mn-cs"/>
              </a:rPr>
              <a:t> are compact, </a:t>
            </a:r>
            <a:r>
              <a:rPr lang="fr-FR" sz="1200" kern="1200" dirty="0" err="1" smtClean="0">
                <a:solidFill>
                  <a:schemeClr val="tx1"/>
                </a:solidFill>
                <a:effectLst/>
                <a:latin typeface="+mn-lt"/>
                <a:ea typeface="+mn-ea"/>
                <a:cs typeface="+mn-cs"/>
              </a:rPr>
              <a:t>although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they</a:t>
            </a:r>
            <a:r>
              <a:rPr lang="fr-FR" sz="1200" kern="1200" dirty="0" smtClean="0">
                <a:solidFill>
                  <a:schemeClr val="tx1"/>
                </a:solidFill>
                <a:effectLst/>
                <a:latin typeface="+mn-lt"/>
                <a:ea typeface="+mn-ea"/>
                <a:cs typeface="+mn-cs"/>
              </a:rPr>
              <a:t> are </a:t>
            </a:r>
            <a:r>
              <a:rPr lang="fr-FR" sz="1200" kern="1200" dirty="0" err="1" smtClean="0">
                <a:solidFill>
                  <a:schemeClr val="tx1"/>
                </a:solidFill>
                <a:effectLst/>
                <a:latin typeface="+mn-lt"/>
                <a:ea typeface="+mn-ea"/>
                <a:cs typeface="+mn-cs"/>
              </a:rPr>
              <a:t>still</a:t>
            </a:r>
            <a:r>
              <a:rPr lang="fr-FR" sz="1200" kern="1200" dirty="0" smtClean="0">
                <a:solidFill>
                  <a:schemeClr val="tx1"/>
                </a:solidFill>
                <a:effectLst/>
                <a:latin typeface="+mn-lt"/>
                <a:ea typeface="+mn-ea"/>
                <a:cs typeface="+mn-cs"/>
              </a:rPr>
              <a:t> best </a:t>
            </a:r>
            <a:r>
              <a:rPr lang="fr-FR" sz="1200" kern="1200" dirty="0" err="1" smtClean="0">
                <a:solidFill>
                  <a:schemeClr val="tx1"/>
                </a:solidFill>
                <a:effectLst/>
                <a:latin typeface="+mn-lt"/>
                <a:ea typeface="+mn-ea"/>
                <a:cs typeface="+mn-cs"/>
              </a:rPr>
              <a:t>suited</a:t>
            </a:r>
            <a:r>
              <a:rPr lang="fr-FR" sz="1200" kern="1200" dirty="0" smtClean="0">
                <a:solidFill>
                  <a:schemeClr val="tx1"/>
                </a:solidFill>
                <a:effectLst/>
                <a:latin typeface="+mn-lt"/>
                <a:ea typeface="+mn-ea"/>
                <a:cs typeface="+mn-cs"/>
              </a:rPr>
              <a:t> for </a:t>
            </a:r>
            <a:r>
              <a:rPr lang="fr-FR" sz="1200" kern="1200" dirty="0" err="1" smtClean="0">
                <a:solidFill>
                  <a:schemeClr val="tx1"/>
                </a:solidFill>
                <a:effectLst/>
                <a:latin typeface="+mn-lt"/>
                <a:ea typeface="+mn-ea"/>
                <a:cs typeface="+mn-cs"/>
              </a:rPr>
              <a:t>peri-urban</a:t>
            </a:r>
            <a:r>
              <a:rPr lang="fr-FR" sz="1200" kern="1200" dirty="0" smtClean="0">
                <a:solidFill>
                  <a:schemeClr val="tx1"/>
                </a:solidFill>
                <a:effectLst/>
                <a:latin typeface="+mn-lt"/>
                <a:ea typeface="+mn-ea"/>
                <a:cs typeface="+mn-cs"/>
              </a:rPr>
              <a:t> or large, rural </a:t>
            </a:r>
            <a:r>
              <a:rPr lang="fr-FR" sz="1200" kern="1200" dirty="0" err="1" smtClean="0">
                <a:solidFill>
                  <a:schemeClr val="tx1"/>
                </a:solidFill>
                <a:effectLst/>
                <a:latin typeface="+mn-lt"/>
                <a:ea typeface="+mn-ea"/>
                <a:cs typeface="+mn-cs"/>
              </a:rPr>
              <a:t>settlements</a:t>
            </a:r>
            <a:r>
              <a:rPr lang="fr-FR" sz="1200" kern="1200" dirty="0" smtClean="0">
                <a:solidFill>
                  <a:schemeClr val="tx1"/>
                </a:solidFill>
                <a:effectLst/>
                <a:latin typeface="+mn-lt"/>
                <a:ea typeface="+mn-ea"/>
                <a:cs typeface="+mn-cs"/>
              </a:rPr>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D091DA9-8A4E-8448-BD5C-33A38ADA0F23}" type="slidenum">
              <a:rPr lang="fr-FR" smtClean="0"/>
              <a:t>11</a:t>
            </a:fld>
            <a:endParaRPr lang="fr-FR"/>
          </a:p>
        </p:txBody>
      </p:sp>
    </p:spTree>
    <p:extLst>
      <p:ext uri="{BB962C8B-B14F-4D97-AF65-F5344CB8AC3E}">
        <p14:creationId xmlns:p14="http://schemas.microsoft.com/office/powerpoint/2010/main" val="211226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An activated sludge process refers to a </a:t>
            </a:r>
            <a:r>
              <a:rPr lang="en-GB" b="1" noProof="0" dirty="0" smtClean="0"/>
              <a:t>multi-chamber reactor </a:t>
            </a:r>
            <a:r>
              <a:rPr lang="en-GB" noProof="0" dirty="0" smtClean="0"/>
              <a:t>unit that makes use of </a:t>
            </a:r>
            <a:r>
              <a:rPr lang="en-GB" b="1" noProof="0" dirty="0" smtClean="0"/>
              <a:t>highly concentrated microorganisms </a:t>
            </a:r>
            <a:r>
              <a:rPr lang="en-GB" noProof="0" dirty="0" smtClean="0"/>
              <a:t>to degrade organics and remove nutrients from wastewater to produce a high-quality effluent. </a:t>
            </a:r>
          </a:p>
          <a:p>
            <a:endParaRPr lang="en-GB" noProof="0" dirty="0" smtClean="0"/>
          </a:p>
          <a:p>
            <a:r>
              <a:rPr lang="en-GB" noProof="0" dirty="0" smtClean="0"/>
              <a:t>To maintain aerobic conditions and to keep the activated sludge suspended, a continuous and well-timed </a:t>
            </a:r>
            <a:r>
              <a:rPr lang="en-GB" b="1" noProof="0" dirty="0" smtClean="0"/>
              <a:t>supply of oxygen is required</a:t>
            </a:r>
            <a:r>
              <a:rPr lang="en-GB" noProof="0" dirty="0" smtClean="0"/>
              <a:t>.</a:t>
            </a:r>
          </a:p>
          <a:p>
            <a:endParaRPr lang="en-GB" noProof="0" dirty="0" smtClean="0"/>
          </a:p>
          <a:p>
            <a:r>
              <a:rPr lang="en-GB" noProof="0" dirty="0" smtClean="0"/>
              <a:t>Different configurations of the activated sludge process can be employed to ensure that the wastewater is mixed and aerated in an aeration tank. </a:t>
            </a:r>
          </a:p>
          <a:p>
            <a:endParaRPr lang="en-GB" noProof="0" dirty="0" smtClean="0"/>
          </a:p>
          <a:p>
            <a:endParaRPr lang="fr-FR" dirty="0"/>
          </a:p>
        </p:txBody>
      </p:sp>
      <p:sp>
        <p:nvSpPr>
          <p:cNvPr id="4" name="Espace réservé du numéro de diapositive 3"/>
          <p:cNvSpPr>
            <a:spLocks noGrp="1"/>
          </p:cNvSpPr>
          <p:nvPr>
            <p:ph type="sldNum" sz="quarter" idx="10"/>
          </p:nvPr>
        </p:nvSpPr>
        <p:spPr/>
        <p:txBody>
          <a:bodyPr/>
          <a:lstStyle/>
          <a:p>
            <a:fld id="{6D091DA9-8A4E-8448-BD5C-33A38ADA0F23}" type="slidenum">
              <a:rPr lang="fr-FR" smtClean="0"/>
              <a:t>13</a:t>
            </a:fld>
            <a:endParaRPr lang="fr-FR"/>
          </a:p>
        </p:txBody>
      </p:sp>
    </p:spTree>
    <p:extLst>
      <p:ext uri="{BB962C8B-B14F-4D97-AF65-F5344CB8AC3E}">
        <p14:creationId xmlns:p14="http://schemas.microsoft.com/office/powerpoint/2010/main" val="134486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noProof="0" dirty="0" smtClean="0"/>
              <a:t>The basic components of an activated sludge sewage treatment system include an aeration tank and a secondary clarifier. </a:t>
            </a:r>
          </a:p>
          <a:p>
            <a:pPr marL="0" marR="0" lvl="1" indent="0" algn="l" defTabSz="457200" rtl="0" eaLnBrk="1" fontAlgn="auto" latinLnBrk="0" hangingPunct="1">
              <a:lnSpc>
                <a:spcPct val="100000"/>
              </a:lnSpc>
              <a:spcBef>
                <a:spcPts val="0"/>
              </a:spcBef>
              <a:spcAft>
                <a:spcPts val="0"/>
              </a:spcAft>
              <a:buClrTx/>
              <a:buSzTx/>
              <a:buFontTx/>
              <a:buNone/>
              <a:tabLst/>
              <a:defRPr/>
            </a:pPr>
            <a:r>
              <a:rPr lang="en-GB" noProof="0" dirty="0" smtClean="0"/>
              <a:t>Primary effluent is mixed with settled solids (biomass) recycled from the secondary clarifier and is then introduced into the aeration tank. </a:t>
            </a:r>
          </a:p>
          <a:p>
            <a:endParaRPr lang="fr-FR" dirty="0" smtClean="0"/>
          </a:p>
          <a:p>
            <a:endParaRPr lang="en-GB" noProof="0" dirty="0" smtClean="0"/>
          </a:p>
          <a:p>
            <a:r>
              <a:rPr lang="en-GB" noProof="0" dirty="0" smtClean="0"/>
              <a:t>Aeration and mixing can be provided by pumping air or oxygen into the tank or by using </a:t>
            </a:r>
            <a:r>
              <a:rPr lang="en-GB" b="1" noProof="0" dirty="0" smtClean="0"/>
              <a:t>surface aerators</a:t>
            </a:r>
            <a:r>
              <a:rPr lang="en-GB" noProof="0" dirty="0" smtClean="0"/>
              <a:t>. </a:t>
            </a:r>
          </a:p>
          <a:p>
            <a:r>
              <a:rPr lang="en-GB" noProof="0" dirty="0" smtClean="0"/>
              <a:t>The microorganisms oxidize the organic carbon in the wastewater to produce new cells, carbon dioxide and water. Although aerobic bacteria are the most common organisms, facultative bacteria along with higher organisms can be present. The exact composition depends on the reactor design, environment, and wastewater characteristics.</a:t>
            </a:r>
          </a:p>
          <a:p>
            <a:endParaRPr lang="en-GB" noProof="0" dirty="0" smtClean="0"/>
          </a:p>
          <a:p>
            <a:r>
              <a:rPr lang="en-GB" noProof="0" dirty="0" smtClean="0"/>
              <a:t>The </a:t>
            </a:r>
            <a:r>
              <a:rPr lang="en-GB" noProof="0" dirty="0" err="1" smtClean="0"/>
              <a:t>flocs</a:t>
            </a:r>
            <a:r>
              <a:rPr lang="en-GB" noProof="0" dirty="0" smtClean="0"/>
              <a:t> (agglomerations of sludge particles), which form in the aerated tank, can be removed in the secondary clarifier by gravity settling. Some of this sludge is recycled from the clarifier back to the reactor. The effluent can be discharged into a river or treated in a tertiary treatment facility if necessary for further use</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6D091DA9-8A4E-8448-BD5C-33A38ADA0F23}" type="slidenum">
              <a:rPr lang="fr-FR" smtClean="0"/>
              <a:t>14</a:t>
            </a:fld>
            <a:endParaRPr lang="fr-FR"/>
          </a:p>
        </p:txBody>
      </p:sp>
    </p:spTree>
    <p:extLst>
      <p:ext uri="{BB962C8B-B14F-4D97-AF65-F5344CB8AC3E}">
        <p14:creationId xmlns:p14="http://schemas.microsoft.com/office/powerpoint/2010/main" val="277974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963FC2-EFB2-1642-A50D-7C5DFA0FD124}" type="slidenum">
              <a:rPr lang="en-US"/>
              <a:pPr>
                <a:defRPr/>
              </a:pPr>
              <a:t>18</a:t>
            </a:fld>
            <a:endParaRPr lang="en-US"/>
          </a:p>
        </p:txBody>
      </p:sp>
      <p:sp>
        <p:nvSpPr>
          <p:cNvPr id="74754" name="Rectangle 2"/>
          <p:cNvSpPr>
            <a:spLocks noGrp="1" noRot="1" noChangeAspect="1" noChangeArrowheads="1" noTextEdit="1"/>
          </p:cNvSpPr>
          <p:nvPr>
            <p:ph type="sldImg"/>
          </p:nvPr>
        </p:nvSpPr>
        <p:spPr>
          <a:xfrm>
            <a:off x="1144588" y="684213"/>
            <a:ext cx="4573587" cy="3430587"/>
          </a:xfrm>
          <a:ln/>
          <a:extLs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a:xfrm>
            <a:off x="685800" y="4343400"/>
            <a:ext cx="5486400" cy="4116388"/>
          </a:xfrm>
        </p:spPr>
        <p:txBody>
          <a:bodyPr/>
          <a:lstStyle/>
          <a:p>
            <a:pPr eaLnBrk="1" hangingPunct="1">
              <a:defRPr/>
            </a:pPr>
            <a:endParaRPr lang="en-US" sz="800" dirty="0" smtClean="0">
              <a:cs typeface="+mn-cs"/>
            </a:endParaRPr>
          </a:p>
          <a:p>
            <a:pPr eaLnBrk="1" hangingPunct="1">
              <a:defRPr/>
            </a:pPr>
            <a:r>
              <a:rPr lang="en-GB" sz="800" dirty="0" smtClean="0">
                <a:cs typeface="+mn-cs"/>
              </a:rPr>
              <a:t>Ponds are large, man-made water bodies allowing the wastewater to be treated by a naturally occurring process.</a:t>
            </a:r>
          </a:p>
          <a:p>
            <a:pPr eaLnBrk="1" hangingPunct="1">
              <a:defRPr/>
            </a:pPr>
            <a:endParaRPr lang="en-GB" sz="800" b="1"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noProof="0" dirty="0" smtClean="0">
                <a:solidFill>
                  <a:schemeClr val="tx1"/>
                </a:solidFill>
                <a:latin typeface="+mn-lt"/>
                <a:ea typeface="+mn-ea"/>
                <a:cs typeface="+mn-cs"/>
              </a:rPr>
              <a:t>slurry‬</a:t>
            </a:r>
            <a:r>
              <a:rPr lang="en-GB" sz="1200" kern="1200" baseline="0" noProof="0" dirty="0" smtClean="0">
                <a:solidFill>
                  <a:schemeClr val="tx1"/>
                </a:solidFill>
                <a:latin typeface="+mn-lt"/>
                <a:ea typeface="+mn-ea"/>
                <a:cs typeface="+mn-cs"/>
              </a:rPr>
              <a:t> : </a:t>
            </a:r>
            <a:r>
              <a:rPr lang="en-GB" sz="1200" i="0" kern="1200" noProof="0" dirty="0" smtClean="0">
                <a:solidFill>
                  <a:schemeClr val="tx1"/>
                </a:solidFill>
                <a:latin typeface="+mn-lt"/>
                <a:ea typeface="+mn-ea"/>
                <a:cs typeface="+mn-cs"/>
              </a:rPr>
              <a:t>a semiliquid mixture‬</a:t>
            </a:r>
            <a:endParaRPr lang="en-GB" noProof="0" dirty="0"/>
          </a:p>
        </p:txBody>
      </p:sp>
      <p:sp>
        <p:nvSpPr>
          <p:cNvPr id="4" name="Espace réservé du numéro de diapositive 3"/>
          <p:cNvSpPr>
            <a:spLocks noGrp="1"/>
          </p:cNvSpPr>
          <p:nvPr>
            <p:ph type="sldNum" sz="quarter" idx="10"/>
          </p:nvPr>
        </p:nvSpPr>
        <p:spPr/>
        <p:txBody>
          <a:bodyPr/>
          <a:lstStyle/>
          <a:p>
            <a:fld id="{6D091DA9-8A4E-8448-BD5C-33A38ADA0F23}" type="slidenum">
              <a:rPr lang="fr-FR" smtClean="0"/>
              <a:t>20</a:t>
            </a:fld>
            <a:endParaRPr lang="fr-FR"/>
          </a:p>
        </p:txBody>
      </p:sp>
    </p:spTree>
    <p:extLst>
      <p:ext uri="{BB962C8B-B14F-4D97-AF65-F5344CB8AC3E}">
        <p14:creationId xmlns:p14="http://schemas.microsoft.com/office/powerpoint/2010/main" val="356072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GB" dirty="0" smtClean="0"/>
              <a:t>A ratio of 1:2 to 1:3 between dewatered sludge/UDDT matter and organic waste is mixed </a:t>
            </a:r>
          </a:p>
          <a:p>
            <a:pPr lvl="1">
              <a:spcBef>
                <a:spcPts val="0"/>
              </a:spcBef>
            </a:pPr>
            <a:endParaRPr lang="en-GB" dirty="0" smtClean="0"/>
          </a:p>
          <a:p>
            <a:pPr lvl="1">
              <a:spcBef>
                <a:spcPts val="0"/>
              </a:spcBef>
            </a:pPr>
            <a:r>
              <a:rPr lang="en-GB" dirty="0" smtClean="0"/>
              <a:t>Mixed material is piled into long heaps (windrows) and left to decompose for approx. 3 months </a:t>
            </a:r>
          </a:p>
          <a:p>
            <a:pPr lvl="1">
              <a:spcBef>
                <a:spcPts val="0"/>
              </a:spcBef>
            </a:pPr>
            <a:r>
              <a:rPr lang="en-GB" dirty="0" smtClean="0"/>
              <a:t>Windrows are turned periodically to provide oxygen and ensure that all parts of the pile are subjected to the same heat treatment </a:t>
            </a:r>
          </a:p>
          <a:p>
            <a:pPr lvl="1">
              <a:spcBef>
                <a:spcPts val="0"/>
              </a:spcBef>
            </a:pPr>
            <a:r>
              <a:rPr lang="en-GB" dirty="0" smtClean="0"/>
              <a:t>Piles should be insulated with compost or soil to promote an even distribution of heat </a:t>
            </a:r>
          </a:p>
          <a:p>
            <a:pPr lvl="1">
              <a:spcBef>
                <a:spcPts val="0"/>
              </a:spcBef>
            </a:pPr>
            <a:r>
              <a:rPr lang="en-GB" dirty="0" smtClean="0"/>
              <a:t>Careful planning and design required to avoid failure </a:t>
            </a:r>
            <a:endParaRPr lang="en-GB" noProof="0" dirty="0" smtClean="0"/>
          </a:p>
          <a:p>
            <a:endParaRPr lang="fr-FR" dirty="0"/>
          </a:p>
        </p:txBody>
      </p:sp>
      <p:sp>
        <p:nvSpPr>
          <p:cNvPr id="4" name="Espace réservé du numéro de diapositive 3"/>
          <p:cNvSpPr>
            <a:spLocks noGrp="1"/>
          </p:cNvSpPr>
          <p:nvPr>
            <p:ph type="sldNum" sz="quarter" idx="10"/>
          </p:nvPr>
        </p:nvSpPr>
        <p:spPr/>
        <p:txBody>
          <a:bodyPr/>
          <a:lstStyle/>
          <a:p>
            <a:fld id="{6D091DA9-8A4E-8448-BD5C-33A38ADA0F23}" type="slidenum">
              <a:rPr lang="fr-FR" smtClean="0"/>
              <a:t>26</a:t>
            </a:fld>
            <a:endParaRPr lang="fr-FR"/>
          </a:p>
        </p:txBody>
      </p:sp>
    </p:spTree>
    <p:extLst>
      <p:ext uri="{BB962C8B-B14F-4D97-AF65-F5344CB8AC3E}">
        <p14:creationId xmlns:p14="http://schemas.microsoft.com/office/powerpoint/2010/main" val="150651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865438"/>
            <a:ext cx="7772400" cy="674538"/>
          </a:xfrm>
          <a:prstGeom prst="rect">
            <a:avLst/>
          </a:prstGeom>
        </p:spPr>
        <p:txBody>
          <a:bodyPr/>
          <a:lstStyle>
            <a:lvl1pPr>
              <a:defRPr sz="3200">
                <a:latin typeface="Helvetica Light"/>
                <a:cs typeface="Helvetica Light"/>
              </a:defRPr>
            </a:lvl1pPr>
          </a:lstStyle>
          <a:p>
            <a:r>
              <a:rPr lang="de-DE" dirty="0" smtClean="0"/>
              <a:t>Mastertitelformat bearbeiten</a:t>
            </a:r>
            <a:endParaRPr lang="de-DE" dirty="0"/>
          </a:p>
        </p:txBody>
      </p:sp>
      <p:sp>
        <p:nvSpPr>
          <p:cNvPr id="4" name="Datumsplatzhalter 3"/>
          <p:cNvSpPr>
            <a:spLocks noGrp="1"/>
          </p:cNvSpPr>
          <p:nvPr>
            <p:ph type="dt" sz="half" idx="10"/>
          </p:nvPr>
        </p:nvSpPr>
        <p:spPr/>
        <p:txBody>
          <a:bodyPr/>
          <a:lstStyle/>
          <a:p>
            <a:fld id="{7245240E-DB16-EC48-A3CE-0DC151347EE5}" type="datetimeFigureOut">
              <a:rPr lang="de-DE" smtClean="0"/>
              <a:t>19.08.2017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E6565F8D-2313-0D47-A8AF-52647F39F492}" type="slidenum">
              <a:rPr lang="de-DE" smtClean="0"/>
              <a:t>‹#›</a:t>
            </a:fld>
            <a:endParaRPr lang="de-DE"/>
          </a:p>
        </p:txBody>
      </p:sp>
    </p:spTree>
    <p:extLst>
      <p:ext uri="{BB962C8B-B14F-4D97-AF65-F5344CB8AC3E}">
        <p14:creationId xmlns:p14="http://schemas.microsoft.com/office/powerpoint/2010/main" val="410346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245240E-DB16-EC48-A3CE-0DC151347EE5}" type="datetimeFigureOut">
              <a:rPr lang="de-DE" smtClean="0"/>
              <a:t>19.08.2017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E6565F8D-2313-0D47-A8AF-52647F39F492}" type="slidenum">
              <a:rPr lang="de-DE" smtClean="0"/>
              <a:t>‹#›</a:t>
            </a:fld>
            <a:endParaRPr lang="de-DE"/>
          </a:p>
        </p:txBody>
      </p:sp>
    </p:spTree>
    <p:extLst>
      <p:ext uri="{BB962C8B-B14F-4D97-AF65-F5344CB8AC3E}">
        <p14:creationId xmlns:p14="http://schemas.microsoft.com/office/powerpoint/2010/main" val="245874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70" y="4723805"/>
            <a:ext cx="7358063" cy="1000125"/>
          </a:xfrm>
          <a:prstGeom prst="rect">
            <a:avLst/>
          </a:prstGeom>
        </p:spPr>
        <p:txBody>
          <a:bodyPr lIns="64291" tIns="32146" rIns="64291" bIns="32146" anchor="b"/>
          <a:lstStyle/>
          <a:p>
            <a:pPr lvl="0">
              <a:defRPr sz="1800"/>
            </a:pPr>
            <a:r>
              <a:rPr sz="5600"/>
              <a:t>Titeltext</a:t>
            </a:r>
          </a:p>
        </p:txBody>
      </p:sp>
      <p:sp>
        <p:nvSpPr>
          <p:cNvPr id="9" name="Shape 9"/>
          <p:cNvSpPr>
            <a:spLocks noGrp="1"/>
          </p:cNvSpPr>
          <p:nvPr>
            <p:ph type="body" idx="1"/>
          </p:nvPr>
        </p:nvSpPr>
        <p:spPr>
          <a:xfrm>
            <a:off x="892970" y="5759649"/>
            <a:ext cx="7358063" cy="794742"/>
          </a:xfrm>
          <a:prstGeom prst="rect">
            <a:avLst/>
          </a:prstGeom>
        </p:spPr>
        <p:txBody>
          <a:bodyPr anchor="t"/>
          <a:lstStyle>
            <a:lvl1pPr marL="0" indent="0" algn="ctr">
              <a:spcBef>
                <a:spcPts val="0"/>
              </a:spcBef>
              <a:buSzTx/>
              <a:buNone/>
              <a:defRPr sz="2200"/>
            </a:lvl1pPr>
            <a:lvl2pPr marL="0" indent="160721" algn="ctr">
              <a:spcBef>
                <a:spcPts val="0"/>
              </a:spcBef>
              <a:buSzTx/>
              <a:buNone/>
              <a:defRPr sz="2200"/>
            </a:lvl2pPr>
            <a:lvl3pPr marL="0" indent="321440" algn="ctr">
              <a:spcBef>
                <a:spcPts val="0"/>
              </a:spcBef>
              <a:buSzTx/>
              <a:buNone/>
              <a:defRPr sz="2200"/>
            </a:lvl3pPr>
            <a:lvl4pPr marL="0" indent="482161" algn="ctr">
              <a:spcBef>
                <a:spcPts val="0"/>
              </a:spcBef>
              <a:buSzTx/>
              <a:buNone/>
              <a:defRPr sz="2200"/>
            </a:lvl4pPr>
            <a:lvl5pPr marL="0" indent="642882" algn="ctr">
              <a:spcBef>
                <a:spcPts val="0"/>
              </a:spcBef>
              <a:buSzTx/>
              <a:buNone/>
              <a:defRPr sz="2200"/>
            </a:lvl5pPr>
          </a:lstStyle>
          <a:p>
            <a:pPr lvl="0">
              <a:defRPr sz="1800"/>
            </a:pPr>
            <a:r>
              <a:rPr sz="2200"/>
              <a:t>Textebene 1</a:t>
            </a:r>
          </a:p>
          <a:p>
            <a:pPr lvl="1">
              <a:defRPr sz="1800"/>
            </a:pPr>
            <a:r>
              <a:rPr sz="2200"/>
              <a:t>Textebene 2</a:t>
            </a:r>
          </a:p>
          <a:p>
            <a:pPr lvl="2">
              <a:defRPr sz="1800"/>
            </a:pPr>
            <a:r>
              <a:rPr sz="2200"/>
              <a:t>Textebene 3</a:t>
            </a:r>
          </a:p>
          <a:p>
            <a:pPr lvl="3">
              <a:defRPr sz="1800"/>
            </a:pPr>
            <a:r>
              <a:rPr sz="2200"/>
              <a:t>Textebene 4</a:t>
            </a:r>
          </a:p>
          <a:p>
            <a:pPr lvl="4">
              <a:defRPr sz="1800"/>
            </a:pPr>
            <a:r>
              <a:rPr sz="2200"/>
              <a:t>Textebene 5</a:t>
            </a:r>
          </a:p>
        </p:txBody>
      </p:sp>
    </p:spTree>
    <p:extLst>
      <p:ext uri="{BB962C8B-B14F-4D97-AF65-F5344CB8AC3E}">
        <p14:creationId xmlns:p14="http://schemas.microsoft.com/office/powerpoint/2010/main" val="18720388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889125" y="361950"/>
            <a:ext cx="6832600" cy="301625"/>
          </a:xfrm>
          <a:prstGeom prst="rect">
            <a:avLst/>
          </a:prstGeom>
        </p:spPr>
        <p:txBody>
          <a:bodyPr/>
          <a:lstStyle/>
          <a:p>
            <a:r>
              <a:rPr lang="de-DE" smtClean="0"/>
              <a:t>Mastertitelformat bearbeiten</a:t>
            </a:r>
            <a:endParaRPr lang="de-DE"/>
          </a:p>
        </p:txBody>
      </p:sp>
      <p:sp>
        <p:nvSpPr>
          <p:cNvPr id="3" name="Textplatzhalter 2"/>
          <p:cNvSpPr>
            <a:spLocks noGrp="1"/>
          </p:cNvSpPr>
          <p:nvPr>
            <p:ph type="body" sz="half" idx="1"/>
          </p:nvPr>
        </p:nvSpPr>
        <p:spPr>
          <a:xfrm>
            <a:off x="1897063" y="1112838"/>
            <a:ext cx="3340100" cy="1614487"/>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389563" y="1112838"/>
            <a:ext cx="3340100" cy="1614487"/>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dt" sz="half" idx="10"/>
          </p:nvPr>
        </p:nvSpPr>
        <p:spPr>
          <a:ln/>
        </p:spPr>
        <p:txBody>
          <a:bodyPr/>
          <a:lstStyle>
            <a:lvl1pPr>
              <a:defRPr/>
            </a:lvl1pPr>
          </a:lstStyle>
          <a:p>
            <a:pPr>
              <a:defRPr/>
            </a:pPr>
            <a:r>
              <a:rPr lang="en-GB"/>
              <a:t>Sandec Training Tool</a:t>
            </a:r>
          </a:p>
        </p:txBody>
      </p:sp>
      <p:sp>
        <p:nvSpPr>
          <p:cNvPr id="6" name="Rectangle 8"/>
          <p:cNvSpPr>
            <a:spLocks noGrp="1" noChangeArrowheads="1"/>
          </p:cNvSpPr>
          <p:nvPr>
            <p:ph type="sldNum" sz="quarter" idx="11"/>
          </p:nvPr>
        </p:nvSpPr>
        <p:spPr>
          <a:ln/>
        </p:spPr>
        <p:txBody>
          <a:bodyPr/>
          <a:lstStyle>
            <a:lvl1pPr>
              <a:defRPr/>
            </a:lvl1pPr>
          </a:lstStyle>
          <a:p>
            <a:pPr>
              <a:defRPr/>
            </a:pPr>
            <a:fld id="{A59C3995-21A1-9C41-B78B-949DADCE4903}" type="slidenum">
              <a:rPr lang="en-GB"/>
              <a:pPr>
                <a:defRPr/>
              </a:pPr>
              <a:t>‹#›</a:t>
            </a:fld>
            <a:endParaRPr lang="en-GB"/>
          </a:p>
        </p:txBody>
      </p:sp>
    </p:spTree>
    <p:extLst>
      <p:ext uri="{BB962C8B-B14F-4D97-AF65-F5344CB8AC3E}">
        <p14:creationId xmlns:p14="http://schemas.microsoft.com/office/powerpoint/2010/main" val="663175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421CA1-43E9-F54B-90BA-F760A3598BA7}" type="datetimeFigureOut">
              <a:rPr lang="fr-FR" smtClean="0"/>
              <a:t>19/08/2017</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A2DC4D84-E41F-8D4E-B01F-D3B24B7A5B4A}" type="slidenum">
              <a:rPr lang="fr-FR" smtClean="0"/>
              <a:t>‹#›</a:t>
            </a:fld>
            <a:endParaRPr lang="fr-FR"/>
          </a:p>
        </p:txBody>
      </p:sp>
    </p:spTree>
    <p:extLst>
      <p:ext uri="{BB962C8B-B14F-4D97-AF65-F5344CB8AC3E}">
        <p14:creationId xmlns:p14="http://schemas.microsoft.com/office/powerpoint/2010/main" val="327163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7245240E-DB16-EC48-A3CE-0DC151347EE5}" type="datetimeFigureOut">
              <a:rPr lang="de-DE" smtClean="0"/>
              <a:t>19.08.2017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E6565F8D-2313-0D47-A8AF-52647F39F492}" type="slidenum">
              <a:rPr lang="de-DE" smtClean="0"/>
              <a:t>‹#›</a:t>
            </a:fld>
            <a:endParaRPr lang="de-DE"/>
          </a:p>
        </p:txBody>
      </p:sp>
    </p:spTree>
    <p:extLst>
      <p:ext uri="{BB962C8B-B14F-4D97-AF65-F5344CB8AC3E}">
        <p14:creationId xmlns:p14="http://schemas.microsoft.com/office/powerpoint/2010/main" val="125811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Mastertextformat bearbeiten</a:t>
            </a:r>
          </a:p>
        </p:txBody>
      </p:sp>
      <p:sp>
        <p:nvSpPr>
          <p:cNvPr id="4" name="Datumsplatzhalter 3"/>
          <p:cNvSpPr>
            <a:spLocks noGrp="1"/>
          </p:cNvSpPr>
          <p:nvPr>
            <p:ph type="dt" sz="half" idx="10"/>
          </p:nvPr>
        </p:nvSpPr>
        <p:spPr/>
        <p:txBody>
          <a:bodyPr/>
          <a:lstStyle/>
          <a:p>
            <a:fld id="{7245240E-DB16-EC48-A3CE-0DC151347EE5}" type="datetimeFigureOut">
              <a:rPr lang="de-DE" smtClean="0"/>
              <a:t>19.08.2017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E6565F8D-2313-0D47-A8AF-52647F39F492}" type="slidenum">
              <a:rPr lang="de-DE" smtClean="0"/>
              <a:t>‹#›</a:t>
            </a:fld>
            <a:endParaRPr lang="de-DE"/>
          </a:p>
        </p:txBody>
      </p:sp>
    </p:spTree>
    <p:extLst>
      <p:ext uri="{BB962C8B-B14F-4D97-AF65-F5344CB8AC3E}">
        <p14:creationId xmlns:p14="http://schemas.microsoft.com/office/powerpoint/2010/main" val="291666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245240E-DB16-EC48-A3CE-0DC151347EE5}" type="datetimeFigureOut">
              <a:rPr lang="de-DE" smtClean="0"/>
              <a:t>19.08.2017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E6565F8D-2313-0D47-A8AF-52647F39F492}" type="slidenum">
              <a:rPr lang="de-DE" smtClean="0"/>
              <a:t>‹#›</a:t>
            </a:fld>
            <a:endParaRPr lang="de-DE"/>
          </a:p>
        </p:txBody>
      </p:sp>
    </p:spTree>
    <p:extLst>
      <p:ext uri="{BB962C8B-B14F-4D97-AF65-F5344CB8AC3E}">
        <p14:creationId xmlns:p14="http://schemas.microsoft.com/office/powerpoint/2010/main" val="275802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245240E-DB16-EC48-A3CE-0DC151347EE5}" type="datetimeFigureOut">
              <a:rPr lang="de-DE" smtClean="0"/>
              <a:t>19.08.2017</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p:txBody>
          <a:bodyPr/>
          <a:lstStyle/>
          <a:p>
            <a:fld id="{E6565F8D-2313-0D47-A8AF-52647F39F492}" type="slidenum">
              <a:rPr lang="de-DE" smtClean="0"/>
              <a:t>‹#›</a:t>
            </a:fld>
            <a:endParaRPr lang="de-DE"/>
          </a:p>
        </p:txBody>
      </p:sp>
    </p:spTree>
    <p:extLst>
      <p:ext uri="{BB962C8B-B14F-4D97-AF65-F5344CB8AC3E}">
        <p14:creationId xmlns:p14="http://schemas.microsoft.com/office/powerpoint/2010/main" val="336017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7245240E-DB16-EC48-A3CE-0DC151347EE5}" type="datetimeFigureOut">
              <a:rPr lang="de-DE" smtClean="0"/>
              <a:t>19.08.2017</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p:txBody>
          <a:bodyPr/>
          <a:lstStyle/>
          <a:p>
            <a:fld id="{E6565F8D-2313-0D47-A8AF-52647F39F492}" type="slidenum">
              <a:rPr lang="de-DE" smtClean="0"/>
              <a:t>‹#›</a:t>
            </a:fld>
            <a:endParaRPr lang="de-DE"/>
          </a:p>
        </p:txBody>
      </p:sp>
    </p:spTree>
    <p:extLst>
      <p:ext uri="{BB962C8B-B14F-4D97-AF65-F5344CB8AC3E}">
        <p14:creationId xmlns:p14="http://schemas.microsoft.com/office/powerpoint/2010/main" val="390427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245240E-DB16-EC48-A3CE-0DC151347EE5}" type="datetimeFigureOut">
              <a:rPr lang="de-DE" smtClean="0"/>
              <a:t>19.08.2017</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p:txBody>
          <a:bodyPr/>
          <a:lstStyle/>
          <a:p>
            <a:fld id="{E6565F8D-2313-0D47-A8AF-52647F39F492}" type="slidenum">
              <a:rPr lang="de-DE" smtClean="0"/>
              <a:t>‹#›</a:t>
            </a:fld>
            <a:endParaRPr lang="de-DE"/>
          </a:p>
        </p:txBody>
      </p:sp>
    </p:spTree>
    <p:extLst>
      <p:ext uri="{BB962C8B-B14F-4D97-AF65-F5344CB8AC3E}">
        <p14:creationId xmlns:p14="http://schemas.microsoft.com/office/powerpoint/2010/main" val="3905666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7245240E-DB16-EC48-A3CE-0DC151347EE5}" type="datetimeFigureOut">
              <a:rPr lang="de-DE" smtClean="0"/>
              <a:t>19.08.2017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E6565F8D-2313-0D47-A8AF-52647F39F492}" type="slidenum">
              <a:rPr lang="de-DE" smtClean="0"/>
              <a:t>‹#›</a:t>
            </a:fld>
            <a:endParaRPr lang="de-DE"/>
          </a:p>
        </p:txBody>
      </p:sp>
    </p:spTree>
    <p:extLst>
      <p:ext uri="{BB962C8B-B14F-4D97-AF65-F5344CB8AC3E}">
        <p14:creationId xmlns:p14="http://schemas.microsoft.com/office/powerpoint/2010/main" val="420745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7245240E-DB16-EC48-A3CE-0DC151347EE5}" type="datetimeFigureOut">
              <a:rPr lang="de-DE" smtClean="0"/>
              <a:t>19.08.2017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E6565F8D-2313-0D47-A8AF-52647F39F492}" type="slidenum">
              <a:rPr lang="de-DE" smtClean="0"/>
              <a:t>‹#›</a:t>
            </a:fld>
            <a:endParaRPr lang="de-DE"/>
          </a:p>
        </p:txBody>
      </p:sp>
    </p:spTree>
    <p:extLst>
      <p:ext uri="{BB962C8B-B14F-4D97-AF65-F5344CB8AC3E}">
        <p14:creationId xmlns:p14="http://schemas.microsoft.com/office/powerpoint/2010/main" val="22538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26086"/>
            <a:ext cx="8229600" cy="4800077"/>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5240E-DB16-EC48-A3CE-0DC151347EE5}" type="datetimeFigureOut">
              <a:rPr lang="de-DE" smtClean="0"/>
              <a:t>19.08.2017</a:t>
            </a:fld>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65F8D-2313-0D47-A8AF-52647F39F492}" type="slidenum">
              <a:rPr lang="de-DE" smtClean="0"/>
              <a:t>‹#›</a:t>
            </a:fld>
            <a:endParaRPr lang="de-DE"/>
          </a:p>
        </p:txBody>
      </p:sp>
      <p:pic>
        <p:nvPicPr>
          <p:cNvPr id="9" name="pasted-image.tif"/>
          <p:cNvPicPr/>
          <p:nvPr userDrawn="1"/>
        </p:nvPicPr>
        <p:blipFill>
          <a:blip r:embed="rId15">
            <a:extLst/>
          </a:blip>
          <a:stretch>
            <a:fillRect/>
          </a:stretch>
        </p:blipFill>
        <p:spPr>
          <a:xfrm>
            <a:off x="1132396" y="109946"/>
            <a:ext cx="7358063" cy="677073"/>
          </a:xfrm>
          <a:prstGeom prst="rect">
            <a:avLst/>
          </a:prstGeom>
          <a:ln w="12700">
            <a:miter lim="400000"/>
          </a:ln>
        </p:spPr>
      </p:pic>
      <p:sp>
        <p:nvSpPr>
          <p:cNvPr id="10" name="Shape 30"/>
          <p:cNvSpPr/>
          <p:nvPr userDrawn="1"/>
        </p:nvSpPr>
        <p:spPr>
          <a:xfrm>
            <a:off x="-21662" y="811346"/>
            <a:ext cx="9144001" cy="1"/>
          </a:xfrm>
          <a:prstGeom prst="line">
            <a:avLst/>
          </a:prstGeom>
          <a:ln w="25400">
            <a:solidFill>
              <a:srgbClr val="DCDEE0"/>
            </a:solidFill>
            <a:miter lim="400000"/>
          </a:ln>
        </p:spPr>
        <p:txBody>
          <a:bodyPr lIns="0" tIns="0" rIns="0" bIns="0" anchor="ctr"/>
          <a:lstStyle/>
          <a:p>
            <a:pPr lvl="0">
              <a:defRPr sz="2400"/>
            </a:pPr>
            <a:endParaRPr/>
          </a:p>
        </p:txBody>
      </p:sp>
      <p:pic>
        <p:nvPicPr>
          <p:cNvPr id="11" name="maji_01.jpg"/>
          <p:cNvPicPr/>
          <p:nvPr userDrawn="1"/>
        </p:nvPicPr>
        <p:blipFill>
          <a:blip r:embed="rId16">
            <a:extLst/>
          </a:blip>
          <a:srcRect l="8690" r="8690"/>
          <a:stretch>
            <a:fillRect/>
          </a:stretch>
        </p:blipFill>
        <p:spPr>
          <a:xfrm>
            <a:off x="8218499" y="6298588"/>
            <a:ext cx="791556" cy="479045"/>
          </a:xfrm>
          <a:prstGeom prst="rect">
            <a:avLst/>
          </a:prstGeom>
          <a:ln w="12700">
            <a:miter lim="400000"/>
          </a:ln>
        </p:spPr>
      </p:pic>
      <p:sp>
        <p:nvSpPr>
          <p:cNvPr id="12" name="Textfeld 11"/>
          <p:cNvSpPr txBox="1"/>
          <p:nvPr userDrawn="1"/>
        </p:nvSpPr>
        <p:spPr>
          <a:xfrm>
            <a:off x="2710525" y="6408333"/>
            <a:ext cx="368423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Helvetica Light"/>
                <a:cs typeface="Helvetica Light"/>
              </a:rPr>
              <a:t>Basic treatment processes</a:t>
            </a:r>
          </a:p>
        </p:txBody>
      </p:sp>
    </p:spTree>
    <p:extLst>
      <p:ext uri="{BB962C8B-B14F-4D97-AF65-F5344CB8AC3E}">
        <p14:creationId xmlns:p14="http://schemas.microsoft.com/office/powerpoint/2010/main" val="4010116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ts val="0"/>
        </a:spcBef>
        <a:spcAft>
          <a:spcPts val="0"/>
        </a:spcAft>
        <a:buFont typeface="Arial"/>
        <a:buNone/>
        <a:defRPr sz="2400" b="1" kern="1200">
          <a:solidFill>
            <a:schemeClr val="tx1"/>
          </a:solidFill>
          <a:latin typeface="Helvetica"/>
          <a:ea typeface="+mn-ea"/>
          <a:cs typeface="Helvetica"/>
        </a:defRPr>
      </a:lvl1pPr>
      <a:lvl2pPr marL="439738" indent="-439738" algn="l" defTabSz="457200" rtl="0" eaLnBrk="1" latinLnBrk="0" hangingPunct="1">
        <a:spcBef>
          <a:spcPts val="1200"/>
        </a:spcBef>
        <a:buFont typeface="Arial"/>
        <a:buChar char="–"/>
        <a:defRPr sz="2000" i="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160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360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360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maji_01.jpg"/>
          <p:cNvPicPr/>
          <p:nvPr/>
        </p:nvPicPr>
        <p:blipFill>
          <a:blip r:embed="rId3">
            <a:extLst/>
          </a:blip>
          <a:srcRect l="8690" r="8690"/>
          <a:stretch>
            <a:fillRect/>
          </a:stretch>
        </p:blipFill>
        <p:spPr>
          <a:xfrm>
            <a:off x="1134072" y="875110"/>
            <a:ext cx="6875859" cy="4161234"/>
          </a:xfrm>
          <a:prstGeom prst="rect">
            <a:avLst/>
          </a:prstGeom>
          <a:ln w="12700">
            <a:miter lim="400000"/>
          </a:ln>
        </p:spPr>
      </p:pic>
      <p:sp>
        <p:nvSpPr>
          <p:cNvPr id="38" name="Shape 38"/>
          <p:cNvSpPr>
            <a:spLocks noGrp="1"/>
          </p:cNvSpPr>
          <p:nvPr>
            <p:ph type="ctrTitle"/>
          </p:nvPr>
        </p:nvSpPr>
        <p:spPr>
          <a:xfrm>
            <a:off x="528459" y="5058564"/>
            <a:ext cx="7772400" cy="674538"/>
          </a:xfrm>
          <a:prstGeom prst="rect">
            <a:avLst/>
          </a:prstGeom>
        </p:spPr>
        <p:txBody>
          <a:bodyPr/>
          <a:lstStyle>
            <a:lvl1pPr defTabSz="379729">
              <a:defRPr sz="5200" b="1">
                <a:latin typeface="Helvetica"/>
                <a:ea typeface="Helvetica"/>
                <a:cs typeface="Helvetica"/>
                <a:sym typeface="Helvetica"/>
              </a:defRPr>
            </a:lvl1pPr>
          </a:lstStyle>
          <a:p>
            <a:pPr lvl="0">
              <a:defRPr sz="1800" b="0"/>
            </a:pPr>
            <a:r>
              <a:rPr lang="en-GB" sz="3700" noProof="0" smtClean="0"/>
              <a:t>«Water Sector Reform in Kenya »</a:t>
            </a:r>
            <a:endParaRPr lang="en-GB" sz="3700" noProof="0"/>
          </a:p>
        </p:txBody>
      </p:sp>
      <p:sp>
        <p:nvSpPr>
          <p:cNvPr id="39" name="Shape 39"/>
          <p:cNvSpPr>
            <a:spLocks noGrp="1"/>
          </p:cNvSpPr>
          <p:nvPr>
            <p:ph type="body" idx="4294967295"/>
          </p:nvPr>
        </p:nvSpPr>
        <p:spPr>
          <a:xfrm>
            <a:off x="1785938" y="5894388"/>
            <a:ext cx="7358062" cy="793750"/>
          </a:xfrm>
          <a:prstGeom prst="rect">
            <a:avLst/>
          </a:prstGeom>
        </p:spPr>
        <p:txBody>
          <a:bodyPr/>
          <a:lstStyle/>
          <a:p>
            <a:pPr lvl="0">
              <a:defRPr sz="1800"/>
            </a:pPr>
            <a:r>
              <a:rPr lang="en-GB" noProof="0" smtClean="0"/>
              <a:t>Trainings 24.-28.8. and 28.9.-2.10.2015</a:t>
            </a:r>
            <a:endParaRPr lang="en-GB" noProof="0"/>
          </a:p>
        </p:txBody>
      </p:sp>
      <p:pic>
        <p:nvPicPr>
          <p:cNvPr id="40" name="pasted-image.tif"/>
          <p:cNvPicPr/>
          <p:nvPr/>
        </p:nvPicPr>
        <p:blipFill>
          <a:blip r:embed="rId4">
            <a:extLst/>
          </a:blip>
          <a:stretch>
            <a:fillRect/>
          </a:stretch>
        </p:blipFill>
        <p:spPr>
          <a:xfrm>
            <a:off x="1132397" y="109946"/>
            <a:ext cx="7358063" cy="677073"/>
          </a:xfrm>
          <a:prstGeom prst="rect">
            <a:avLst/>
          </a:prstGeom>
          <a:ln w="12700">
            <a:miter lim="400000"/>
          </a:ln>
        </p:spPr>
      </p:pic>
    </p:spTree>
    <p:extLst>
      <p:ext uri="{BB962C8B-B14F-4D97-AF65-F5344CB8AC3E}">
        <p14:creationId xmlns:p14="http://schemas.microsoft.com/office/powerpoint/2010/main" val="161604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lvl="1" indent="0">
              <a:buNone/>
            </a:pPr>
            <a:r>
              <a:rPr lang="en-GB" sz="2400" b="1" noProof="0" dirty="0" smtClean="0">
                <a:latin typeface="Helvetica"/>
                <a:cs typeface="Helvetica"/>
              </a:rPr>
              <a:t>Secondary treatment: trickling filters</a:t>
            </a:r>
          </a:p>
          <a:p>
            <a:pPr lvl="1"/>
            <a:r>
              <a:rPr lang="en-GB" noProof="0" dirty="0" smtClean="0"/>
              <a:t>Trickling Filters are tanks filled with solid media (plastic, stones) over which the WW is trickled </a:t>
            </a:r>
          </a:p>
          <a:p>
            <a:pPr lvl="1"/>
            <a:r>
              <a:rPr lang="en-GB" noProof="0" dirty="0" smtClean="0"/>
              <a:t> a bio-film grows on the media and metabolizes the organics in the WW, using natural or forced air draught</a:t>
            </a:r>
          </a:p>
          <a:p>
            <a:pPr lvl="1"/>
            <a:r>
              <a:rPr lang="en-GB" noProof="0" dirty="0" smtClean="0"/>
              <a:t>The film sloughs off, requiring a secondary clarifier to separate the sludge from the ‘secondary effluent’</a:t>
            </a:r>
            <a:endParaRPr lang="en-GB" noProof="0" dirty="0"/>
          </a:p>
        </p:txBody>
      </p:sp>
      <p:pic>
        <p:nvPicPr>
          <p:cNvPr id="3" name="Picture 5" descr="Fbact_Vilamartin"/>
          <p:cNvPicPr>
            <a:picLocks noChangeAspect="1" noChangeArrowheads="1"/>
          </p:cNvPicPr>
          <p:nvPr/>
        </p:nvPicPr>
        <p:blipFill>
          <a:blip r:embed="rId2" cstate="print"/>
          <a:srcRect/>
          <a:stretch>
            <a:fillRect/>
          </a:stretch>
        </p:blipFill>
        <p:spPr bwMode="auto">
          <a:xfrm>
            <a:off x="107097" y="4186137"/>
            <a:ext cx="3470930" cy="2572201"/>
          </a:xfrm>
          <a:prstGeom prst="rect">
            <a:avLst/>
          </a:prstGeom>
          <a:noFill/>
          <a:ln w="9525">
            <a:noFill/>
            <a:miter lim="800000"/>
            <a:headEnd/>
            <a:tailEnd/>
          </a:ln>
        </p:spPr>
      </p:pic>
      <p:pic>
        <p:nvPicPr>
          <p:cNvPr id="4" name="Picture 2"/>
          <p:cNvPicPr>
            <a:picLocks noChangeAspect="1" noChangeArrowheads="1"/>
          </p:cNvPicPr>
          <p:nvPr/>
        </p:nvPicPr>
        <p:blipFill rotWithShape="1">
          <a:blip r:embed="rId3"/>
          <a:srcRect l="-2897" t="16135" r="9013"/>
          <a:stretch/>
        </p:blipFill>
        <p:spPr bwMode="auto">
          <a:xfrm>
            <a:off x="5325286" y="4294843"/>
            <a:ext cx="3818713" cy="2540242"/>
          </a:xfrm>
          <a:prstGeom prst="rect">
            <a:avLst/>
          </a:prstGeom>
          <a:noFill/>
          <a:ln w="9525">
            <a:noFill/>
            <a:miter lim="800000"/>
            <a:headEnd/>
            <a:tailEnd/>
          </a:ln>
          <a:effectLst/>
        </p:spPr>
      </p:pic>
    </p:spTree>
    <p:extLst>
      <p:ext uri="{BB962C8B-B14F-4D97-AF65-F5344CB8AC3E}">
        <p14:creationId xmlns:p14="http://schemas.microsoft.com/office/powerpoint/2010/main" val="21916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454" y="938406"/>
            <a:ext cx="8229600" cy="639762"/>
          </a:xfrm>
        </p:spPr>
        <p:txBody>
          <a:bodyPr>
            <a:normAutofit/>
          </a:bodyPr>
          <a:lstStyle/>
          <a:p>
            <a:pPr algn="l"/>
            <a:r>
              <a:rPr lang="fr-FR" sz="2400" b="1" dirty="0" err="1">
                <a:latin typeface="Helvetica Neue"/>
                <a:cs typeface="Helvetica Neue"/>
              </a:rPr>
              <a:t>T</a:t>
            </a:r>
            <a:r>
              <a:rPr lang="fr-FR" sz="2400" b="1" dirty="0" err="1" smtClean="0">
                <a:latin typeface="Helvetica Neue"/>
                <a:cs typeface="Helvetica Neue"/>
              </a:rPr>
              <a:t>rickling</a:t>
            </a:r>
            <a:r>
              <a:rPr lang="fr-FR" sz="2400" b="1" dirty="0" smtClean="0">
                <a:latin typeface="Helvetica Neue"/>
                <a:cs typeface="Helvetica Neue"/>
              </a:rPr>
              <a:t> </a:t>
            </a:r>
            <a:r>
              <a:rPr lang="fr-FR" sz="2400" b="1" dirty="0" err="1" smtClean="0">
                <a:latin typeface="Helvetica Neue"/>
                <a:cs typeface="Helvetica Neue"/>
              </a:rPr>
              <a:t>filter</a:t>
            </a:r>
            <a:r>
              <a:rPr lang="fr-FR" sz="2400" b="1" dirty="0" smtClean="0">
                <a:latin typeface="Helvetica Neue"/>
                <a:cs typeface="Helvetica Neue"/>
              </a:rPr>
              <a:t> </a:t>
            </a:r>
            <a:endParaRPr lang="fr-FR" sz="2400" b="1" dirty="0">
              <a:latin typeface="Helvetica Neue"/>
              <a:cs typeface="Helvetica Neue"/>
            </a:endParaRPr>
          </a:p>
        </p:txBody>
      </p:sp>
      <p:pic>
        <p:nvPicPr>
          <p:cNvPr id="4" name="Image 3" descr="T10-header_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72" y="1374874"/>
            <a:ext cx="8895228" cy="4314726"/>
          </a:xfrm>
          <a:prstGeom prst="rect">
            <a:avLst/>
          </a:prstGeom>
        </p:spPr>
      </p:pic>
    </p:spTree>
    <p:extLst>
      <p:ext uri="{BB962C8B-B14F-4D97-AF65-F5344CB8AC3E}">
        <p14:creationId xmlns:p14="http://schemas.microsoft.com/office/powerpoint/2010/main" val="665302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23858" y="988946"/>
            <a:ext cx="7562942" cy="623096"/>
          </a:xfrm>
        </p:spPr>
        <p:txBody>
          <a:bodyPr/>
          <a:lstStyle/>
          <a:p>
            <a:pPr lvl="1" algn="l" defTabSz="457200" rtl="0">
              <a:spcBef>
                <a:spcPct val="0"/>
              </a:spcBef>
            </a:pPr>
            <a:r>
              <a:rPr lang="en-GB" sz="2400" b="1" noProof="0" smtClean="0">
                <a:latin typeface="Helvetica"/>
                <a:cs typeface="Helvetica"/>
              </a:rPr>
              <a:t>Secondary treatment: trickling filters</a:t>
            </a:r>
            <a:br>
              <a:rPr lang="en-GB" sz="2400" b="1" noProof="0" smtClean="0">
                <a:latin typeface="Helvetica"/>
                <a:cs typeface="Helvetica"/>
              </a:rPr>
            </a:br>
            <a:endParaRPr lang="en-GB" noProof="0"/>
          </a:p>
        </p:txBody>
      </p:sp>
      <p:pic>
        <p:nvPicPr>
          <p:cNvPr id="4" name="Bild 3"/>
          <p:cNvPicPr>
            <a:picLocks noChangeAspect="1"/>
          </p:cNvPicPr>
          <p:nvPr/>
        </p:nvPicPr>
        <p:blipFill>
          <a:blip r:embed="rId2"/>
          <a:stretch>
            <a:fillRect/>
          </a:stretch>
        </p:blipFill>
        <p:spPr>
          <a:xfrm>
            <a:off x="1123858" y="1612042"/>
            <a:ext cx="6873849" cy="4573214"/>
          </a:xfrm>
          <a:prstGeom prst="rect">
            <a:avLst/>
          </a:prstGeom>
        </p:spPr>
      </p:pic>
    </p:spTree>
    <p:extLst>
      <p:ext uri="{BB962C8B-B14F-4D97-AF65-F5344CB8AC3E}">
        <p14:creationId xmlns:p14="http://schemas.microsoft.com/office/powerpoint/2010/main" val="2106110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21073"/>
            <a:ext cx="8229600" cy="5454025"/>
          </a:xfrm>
        </p:spPr>
        <p:txBody>
          <a:bodyPr>
            <a:normAutofit/>
          </a:bodyPr>
          <a:lstStyle/>
          <a:p>
            <a:pPr marL="0" lvl="1" indent="0">
              <a:buNone/>
            </a:pPr>
            <a:r>
              <a:rPr lang="en-GB" sz="2400" b="1" noProof="0" dirty="0" smtClean="0">
                <a:latin typeface="Helvetica"/>
                <a:cs typeface="Helvetica"/>
              </a:rPr>
              <a:t>Secondary treatment: activated sludge</a:t>
            </a:r>
            <a:endParaRPr lang="en-GB" sz="2400" noProof="0" dirty="0" smtClean="0"/>
          </a:p>
          <a:p>
            <a:pPr lvl="1"/>
            <a:r>
              <a:rPr lang="en-GB" noProof="0" dirty="0" smtClean="0"/>
              <a:t>The basic components of an activated sludge sewage treatment system include an aeration tank and a secondary clarifier.</a:t>
            </a:r>
          </a:p>
          <a:p>
            <a:pPr lvl="1"/>
            <a:r>
              <a:rPr lang="en-GB" noProof="0" dirty="0" smtClean="0"/>
              <a:t> Primary effluent is mixed with settled solids (biomass) recycled from the secondary clarifier and is then introduced into the aeration tank. </a:t>
            </a:r>
          </a:p>
          <a:p>
            <a:pPr lvl="1"/>
            <a:r>
              <a:rPr lang="en-GB" noProof="0" dirty="0" smtClean="0"/>
              <a:t>Air is supplied continuously into the mixture. </a:t>
            </a:r>
          </a:p>
          <a:p>
            <a:pPr lvl="1"/>
            <a:r>
              <a:rPr lang="en-GB" noProof="0" dirty="0" smtClean="0"/>
              <a:t>Wastewater is fed continuously into an aerated tank, where the microorganisms metabolize and biologically flocculate the organics. </a:t>
            </a:r>
          </a:p>
          <a:p>
            <a:pPr lvl="1"/>
            <a:r>
              <a:rPr lang="en-GB" noProof="0" dirty="0" smtClean="0"/>
              <a:t>Microorganisms (activated sludge) are settled from the aerated mixed liquor in the final clarifier and are returned to the aeration tank. A portion of the concentrated solids from the bottom of the settling tank must be removed from the process (waste activated sludge). </a:t>
            </a:r>
            <a:endParaRPr lang="en-GB" noProof="0" dirty="0"/>
          </a:p>
        </p:txBody>
      </p:sp>
    </p:spTree>
    <p:extLst>
      <p:ext uri="{BB962C8B-B14F-4D97-AF65-F5344CB8AC3E}">
        <p14:creationId xmlns:p14="http://schemas.microsoft.com/office/powerpoint/2010/main" val="1085797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GB" smtClean="0"/>
              <a:t>Activated sludge process</a:t>
            </a:r>
            <a:endParaRPr lang="en-GB"/>
          </a:p>
        </p:txBody>
      </p:sp>
      <p:pic>
        <p:nvPicPr>
          <p:cNvPr id="3" name="Image 2" descr="T12-header_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21" y="2038565"/>
            <a:ext cx="7625183" cy="4087598"/>
          </a:xfrm>
          <a:prstGeom prst="rect">
            <a:avLst/>
          </a:prstGeom>
        </p:spPr>
      </p:pic>
    </p:spTree>
    <p:extLst>
      <p:ext uri="{BB962C8B-B14F-4D97-AF65-F5344CB8AC3E}">
        <p14:creationId xmlns:p14="http://schemas.microsoft.com/office/powerpoint/2010/main" val="3276132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49482" y="764185"/>
            <a:ext cx="7337318" cy="653452"/>
          </a:xfrm>
        </p:spPr>
        <p:txBody>
          <a:bodyPr/>
          <a:lstStyle/>
          <a:p>
            <a:pPr lvl="1" algn="l" defTabSz="457200" rtl="0">
              <a:spcBef>
                <a:spcPct val="0"/>
              </a:spcBef>
            </a:pPr>
            <a:r>
              <a:rPr lang="en-GB" sz="2400" b="1" noProof="0" smtClean="0">
                <a:latin typeface="Helvetica"/>
                <a:cs typeface="Helvetica"/>
              </a:rPr>
              <a:t>Secondary treatment: activated sludge</a:t>
            </a:r>
            <a:r>
              <a:rPr lang="en-GB" sz="2400" noProof="0" smtClean="0"/>
              <a:t/>
            </a:r>
            <a:br>
              <a:rPr lang="en-GB" sz="2400" noProof="0" smtClean="0"/>
            </a:br>
            <a:endParaRPr lang="en-GB" noProof="0"/>
          </a:p>
        </p:txBody>
      </p:sp>
      <p:pic>
        <p:nvPicPr>
          <p:cNvPr id="4" name="Bild 3"/>
          <p:cNvPicPr>
            <a:picLocks noChangeAspect="1"/>
          </p:cNvPicPr>
          <p:nvPr/>
        </p:nvPicPr>
        <p:blipFill>
          <a:blip r:embed="rId2"/>
          <a:stretch>
            <a:fillRect/>
          </a:stretch>
        </p:blipFill>
        <p:spPr>
          <a:xfrm>
            <a:off x="680849" y="1260305"/>
            <a:ext cx="7895231" cy="5031442"/>
          </a:xfrm>
          <a:prstGeom prst="rect">
            <a:avLst/>
          </a:prstGeom>
        </p:spPr>
      </p:pic>
      <p:sp>
        <p:nvSpPr>
          <p:cNvPr id="5" name="Textfeld 4"/>
          <p:cNvSpPr txBox="1"/>
          <p:nvPr/>
        </p:nvSpPr>
        <p:spPr>
          <a:xfrm>
            <a:off x="5988275" y="6034288"/>
            <a:ext cx="2069797" cy="246221"/>
          </a:xfrm>
          <a:prstGeom prst="rect">
            <a:avLst/>
          </a:prstGeom>
          <a:noFill/>
        </p:spPr>
        <p:txBody>
          <a:bodyPr wrap="none" rtlCol="0">
            <a:spAutoFit/>
          </a:bodyPr>
          <a:lstStyle/>
          <a:p>
            <a:r>
              <a:rPr lang="de-DE" sz="1000" dirty="0" smtClean="0">
                <a:latin typeface="Helvetica Light"/>
                <a:cs typeface="Helvetica Light"/>
              </a:rPr>
              <a:t>Treatment plant </a:t>
            </a:r>
            <a:r>
              <a:rPr lang="de-DE" sz="1000" dirty="0" err="1" smtClean="0">
                <a:latin typeface="Helvetica Light"/>
                <a:cs typeface="Helvetica Light"/>
              </a:rPr>
              <a:t>Durres</a:t>
            </a:r>
            <a:r>
              <a:rPr lang="de-DE" sz="1000" dirty="0" smtClean="0">
                <a:latin typeface="Helvetica Light"/>
                <a:cs typeface="Helvetica Light"/>
              </a:rPr>
              <a:t>, </a:t>
            </a:r>
            <a:r>
              <a:rPr lang="de-DE" sz="1000" dirty="0" err="1" smtClean="0">
                <a:latin typeface="Helvetica Light"/>
                <a:cs typeface="Helvetica Light"/>
              </a:rPr>
              <a:t>Albania</a:t>
            </a:r>
            <a:endParaRPr lang="de-DE" sz="1000" dirty="0">
              <a:latin typeface="Helvetica Light"/>
              <a:cs typeface="Helvetica Light"/>
            </a:endParaRPr>
          </a:p>
        </p:txBody>
      </p:sp>
    </p:spTree>
    <p:extLst>
      <p:ext uri="{BB962C8B-B14F-4D97-AF65-F5344CB8AC3E}">
        <p14:creationId xmlns:p14="http://schemas.microsoft.com/office/powerpoint/2010/main" val="3221168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168754"/>
            <a:ext cx="8229600" cy="5079584"/>
          </a:xfrm>
        </p:spPr>
        <p:txBody>
          <a:bodyPr>
            <a:normAutofit lnSpcReduction="10000"/>
          </a:bodyPr>
          <a:lstStyle/>
          <a:p>
            <a:pPr marL="0" lvl="1" indent="0">
              <a:buNone/>
            </a:pPr>
            <a:r>
              <a:rPr lang="en-GB" sz="2400" b="1" noProof="0" smtClean="0">
                <a:latin typeface="Helvetica"/>
                <a:cs typeface="Helvetica"/>
              </a:rPr>
              <a:t>Secondary treatment: Waste Stabilization Pond</a:t>
            </a:r>
          </a:p>
          <a:p>
            <a:pPr marL="0" lvl="1" indent="0">
              <a:buNone/>
            </a:pPr>
            <a:endParaRPr lang="en-GB" sz="900" noProof="0" smtClean="0"/>
          </a:p>
          <a:p>
            <a:pPr lvl="1">
              <a:spcBef>
                <a:spcPts val="0"/>
              </a:spcBef>
            </a:pPr>
            <a:r>
              <a:rPr lang="en-GB" noProof="0" smtClean="0"/>
              <a:t>Waste Stabilization Ponds (WSPs) are large, man- made water bodies. The ponds can be used individually, or linked in a series for improved treatment. There are three types of ponds, </a:t>
            </a:r>
          </a:p>
          <a:p>
            <a:pPr marL="914400" lvl="2" indent="0">
              <a:spcBef>
                <a:spcPts val="0"/>
              </a:spcBef>
              <a:buNone/>
            </a:pPr>
            <a:r>
              <a:rPr lang="en-GB" sz="2000" noProof="0" smtClean="0"/>
              <a:t>(1) anaerobic, </a:t>
            </a:r>
          </a:p>
          <a:p>
            <a:pPr marL="914400" lvl="2" indent="0">
              <a:spcBef>
                <a:spcPts val="0"/>
              </a:spcBef>
              <a:buNone/>
            </a:pPr>
            <a:r>
              <a:rPr lang="en-GB" sz="2000" noProof="0" smtClean="0"/>
              <a:t>(2) facultative and </a:t>
            </a:r>
          </a:p>
          <a:p>
            <a:pPr marL="914400" lvl="2" indent="0">
              <a:spcBef>
                <a:spcPts val="0"/>
              </a:spcBef>
              <a:buNone/>
            </a:pPr>
            <a:r>
              <a:rPr lang="en-GB" sz="2000" noProof="0" smtClean="0"/>
              <a:t>(3) aerobic (maturation), </a:t>
            </a:r>
          </a:p>
          <a:p>
            <a:pPr marL="914400" lvl="2" indent="0">
              <a:spcBef>
                <a:spcPts val="0"/>
              </a:spcBef>
              <a:buNone/>
            </a:pPr>
            <a:r>
              <a:rPr lang="en-GB" sz="2000" noProof="0" smtClean="0"/>
              <a:t>each with different treatment and design characteristics. </a:t>
            </a:r>
          </a:p>
          <a:p>
            <a:pPr lvl="1"/>
            <a:r>
              <a:rPr lang="en-GB" noProof="0" smtClean="0"/>
              <a:t>Ponds are relatively easy to build and manage, can accommodate large fluctuations in flow. The actual degree of treatment provided depends on the type and number of ponds used.</a:t>
            </a:r>
          </a:p>
          <a:p>
            <a:pPr lvl="1"/>
            <a:r>
              <a:rPr lang="en-GB" noProof="0" smtClean="0"/>
              <a:t>Ponds can be used as the sole type of treatment or they can be used in conjunction with other forms of wastewater treatment (i.e., other treatment processes followed by a pond or a pond followed by other treatment processes).</a:t>
            </a:r>
            <a:endParaRPr lang="en-GB" noProof="0"/>
          </a:p>
        </p:txBody>
      </p:sp>
    </p:spTree>
    <p:extLst>
      <p:ext uri="{BB962C8B-B14F-4D97-AF65-F5344CB8AC3E}">
        <p14:creationId xmlns:p14="http://schemas.microsoft.com/office/powerpoint/2010/main" val="1991253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090087"/>
            <a:ext cx="8229600" cy="561901"/>
          </a:xfrm>
        </p:spPr>
        <p:txBody>
          <a:bodyPr/>
          <a:lstStyle/>
          <a:p>
            <a:pPr lvl="1" algn="l" defTabSz="457200" rtl="0">
              <a:spcBef>
                <a:spcPct val="0"/>
              </a:spcBef>
            </a:pPr>
            <a:r>
              <a:rPr lang="en-GB" sz="2400" b="1" noProof="0" dirty="0" smtClean="0">
                <a:latin typeface="Helvetica"/>
                <a:cs typeface="Helvetica"/>
              </a:rPr>
              <a:t>Secondary treatment: Waste Stabilization Pond</a:t>
            </a:r>
            <a:r>
              <a:rPr lang="en-GB" sz="2400" noProof="0" dirty="0" smtClean="0"/>
              <a:t/>
            </a:r>
            <a:br>
              <a:rPr lang="en-GB" sz="2400" noProof="0" dirty="0" smtClean="0"/>
            </a:br>
            <a:endParaRPr lang="en-GB" noProof="0" dirty="0"/>
          </a:p>
        </p:txBody>
      </p:sp>
      <p:pic>
        <p:nvPicPr>
          <p:cNvPr id="5" name="Bild 4" descr="Po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878025"/>
            <a:ext cx="8229599" cy="4410523"/>
          </a:xfrm>
          <a:prstGeom prst="rect">
            <a:avLst/>
          </a:prstGeom>
        </p:spPr>
      </p:pic>
      <p:sp>
        <p:nvSpPr>
          <p:cNvPr id="6" name="Textfeld 5"/>
          <p:cNvSpPr txBox="1"/>
          <p:nvPr/>
        </p:nvSpPr>
        <p:spPr>
          <a:xfrm>
            <a:off x="3011943" y="6026938"/>
            <a:ext cx="3270431" cy="523220"/>
          </a:xfrm>
          <a:prstGeom prst="rect">
            <a:avLst/>
          </a:prstGeom>
          <a:noFill/>
        </p:spPr>
        <p:txBody>
          <a:bodyPr wrap="square" rtlCol="0">
            <a:spAutoFit/>
          </a:bodyPr>
          <a:lstStyle/>
          <a:p>
            <a:r>
              <a:rPr lang="en-US" sz="1000" dirty="0" smtClean="0">
                <a:latin typeface="Helvetica Light"/>
                <a:cs typeface="Helvetica Light"/>
              </a:rPr>
              <a:t>Compendium of Sanitation Systems and Technologies </a:t>
            </a:r>
            <a:endParaRPr lang="en-US" sz="1000" dirty="0">
              <a:latin typeface="Helvetica Light"/>
              <a:cs typeface="Helvetica Light"/>
            </a:endParaRPr>
          </a:p>
          <a:p>
            <a:endParaRPr lang="de-DE" dirty="0"/>
          </a:p>
        </p:txBody>
      </p:sp>
    </p:spTree>
    <p:extLst>
      <p:ext uri="{BB962C8B-B14F-4D97-AF65-F5344CB8AC3E}">
        <p14:creationId xmlns:p14="http://schemas.microsoft.com/office/powerpoint/2010/main" val="4173754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atumsplatzhalter 4"/>
          <p:cNvSpPr>
            <a:spLocks noGrp="1"/>
          </p:cNvSpPr>
          <p:nvPr>
            <p:ph type="dt" sz="quarter" idx="10"/>
          </p:nvPr>
        </p:nvSpPr>
        <p:spPr/>
        <p:txBody>
          <a:bodyPr/>
          <a:lstStyle/>
          <a:p>
            <a:pPr>
              <a:defRPr/>
            </a:pPr>
            <a:r>
              <a:rPr lang="en-GB"/>
              <a:t>Sandec Training Tool</a:t>
            </a:r>
          </a:p>
        </p:txBody>
      </p:sp>
      <p:sp>
        <p:nvSpPr>
          <p:cNvPr id="73730" name="Rectangle 2"/>
          <p:cNvSpPr>
            <a:spLocks noChangeArrowheads="1"/>
          </p:cNvSpPr>
          <p:nvPr/>
        </p:nvSpPr>
        <p:spPr bwMode="auto">
          <a:xfrm>
            <a:off x="6242050" y="3841750"/>
            <a:ext cx="2727325" cy="290195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de-DE">
              <a:cs typeface="+mn-cs"/>
            </a:endParaRPr>
          </a:p>
        </p:txBody>
      </p:sp>
      <p:sp>
        <p:nvSpPr>
          <p:cNvPr id="73731" name="Rectangle 3"/>
          <p:cNvSpPr>
            <a:spLocks noChangeArrowheads="1"/>
          </p:cNvSpPr>
          <p:nvPr/>
        </p:nvSpPr>
        <p:spPr bwMode="auto">
          <a:xfrm>
            <a:off x="3695700" y="3838575"/>
            <a:ext cx="2568575" cy="2905125"/>
          </a:xfrm>
          <a:prstGeom prst="rect">
            <a:avLst/>
          </a:prstGeom>
          <a:solidFill>
            <a:srgbClr val="DFEE9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de-DE">
              <a:cs typeface="+mn-cs"/>
            </a:endParaRPr>
          </a:p>
        </p:txBody>
      </p:sp>
      <p:sp>
        <p:nvSpPr>
          <p:cNvPr id="73732" name="Rectangle 4"/>
          <p:cNvSpPr>
            <a:spLocks noChangeArrowheads="1"/>
          </p:cNvSpPr>
          <p:nvPr/>
        </p:nvSpPr>
        <p:spPr bwMode="auto">
          <a:xfrm>
            <a:off x="1225550" y="3841750"/>
            <a:ext cx="2482850" cy="2901950"/>
          </a:xfrm>
          <a:prstGeom prst="rect">
            <a:avLst/>
          </a:prstGeom>
          <a:solidFill>
            <a:srgbClr val="D1A37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de-DE">
              <a:cs typeface="+mn-cs"/>
            </a:endParaRPr>
          </a:p>
        </p:txBody>
      </p:sp>
      <p:sp>
        <p:nvSpPr>
          <p:cNvPr id="73733" name="Rectangle 5"/>
          <p:cNvSpPr>
            <a:spLocks noChangeArrowheads="1"/>
          </p:cNvSpPr>
          <p:nvPr/>
        </p:nvSpPr>
        <p:spPr bwMode="auto">
          <a:xfrm>
            <a:off x="5051425" y="2530475"/>
            <a:ext cx="3910013" cy="360363"/>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de-CH" b="1">
              <a:cs typeface="+mn-cs"/>
            </a:endParaRPr>
          </a:p>
          <a:p>
            <a:pPr algn="ctr">
              <a:defRPr/>
            </a:pPr>
            <a:r>
              <a:rPr lang="de-CH" b="1">
                <a:cs typeface="+mn-cs"/>
              </a:rPr>
              <a:t>Maturation Ponds</a:t>
            </a:r>
            <a:endParaRPr lang="en-US" b="1">
              <a:cs typeface="+mn-cs"/>
            </a:endParaRPr>
          </a:p>
          <a:p>
            <a:pPr algn="ctr">
              <a:defRPr/>
            </a:pPr>
            <a:endParaRPr lang="en-US" b="1">
              <a:cs typeface="+mn-cs"/>
            </a:endParaRPr>
          </a:p>
        </p:txBody>
      </p:sp>
      <p:sp>
        <p:nvSpPr>
          <p:cNvPr id="73734" name="Rectangle 6"/>
          <p:cNvSpPr>
            <a:spLocks noChangeArrowheads="1"/>
          </p:cNvSpPr>
          <p:nvPr/>
        </p:nvSpPr>
        <p:spPr bwMode="auto">
          <a:xfrm>
            <a:off x="95250" y="1379538"/>
            <a:ext cx="3870325" cy="1025525"/>
          </a:xfrm>
          <a:prstGeom prst="rect">
            <a:avLst/>
          </a:prstGeom>
          <a:solidFill>
            <a:srgbClr val="DFEE9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82563" indent="-182563">
              <a:buFont typeface="Wingdings" charset="0"/>
              <a:buNone/>
              <a:defRPr/>
            </a:pPr>
            <a:r>
              <a:rPr lang="en-GB" b="1">
                <a:cs typeface="+mn-cs"/>
              </a:rPr>
              <a:t>A pond-system</a:t>
            </a:r>
            <a:r>
              <a:rPr lang="en-GB">
                <a:cs typeface="+mn-cs"/>
              </a:rPr>
              <a:t> comprises: </a:t>
            </a:r>
            <a:endParaRPr lang="en-US">
              <a:cs typeface="+mn-cs"/>
            </a:endParaRPr>
          </a:p>
        </p:txBody>
      </p:sp>
      <p:pic>
        <p:nvPicPr>
          <p:cNvPr id="73735" name="Picture 7" descr="WSP-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2887663"/>
            <a:ext cx="7773988"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6" name="Text Box 8"/>
          <p:cNvSpPr txBox="1">
            <a:spLocks noChangeArrowheads="1"/>
          </p:cNvSpPr>
          <p:nvPr/>
        </p:nvSpPr>
        <p:spPr bwMode="auto">
          <a:xfrm>
            <a:off x="95250" y="909638"/>
            <a:ext cx="8874125" cy="366712"/>
          </a:xfrm>
          <a:prstGeom prst="rect">
            <a:avLst/>
          </a:prstGeom>
          <a:solidFill>
            <a:srgbClr val="FFFF7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92100" indent="-292100">
              <a:defRPr>
                <a:solidFill>
                  <a:schemeClr val="tx1"/>
                </a:solidFill>
                <a:latin typeface="Arial" charset="0"/>
                <a:ea typeface="ＭＳ Ｐゴシック" charset="0"/>
              </a:defRPr>
            </a:lvl1pPr>
            <a:lvl2pPr marL="4826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defRPr/>
            </a:pPr>
            <a:r>
              <a:rPr lang="en-US" b="1" smtClean="0">
                <a:cs typeface="+mn-cs"/>
              </a:rPr>
              <a:t>Waste stabilization ponds</a:t>
            </a:r>
            <a:endParaRPr lang="en-US" sz="3000" b="1" i="1" smtClean="0">
              <a:cs typeface="+mn-cs"/>
            </a:endParaRPr>
          </a:p>
        </p:txBody>
      </p:sp>
      <p:sp>
        <p:nvSpPr>
          <p:cNvPr id="73737" name="Rectangle 9">
            <a:hlinkClick r:id="" action="ppaction://noaction"/>
          </p:cNvPr>
          <p:cNvSpPr>
            <a:spLocks noChangeArrowheads="1"/>
          </p:cNvSpPr>
          <p:nvPr/>
        </p:nvSpPr>
        <p:spPr bwMode="auto">
          <a:xfrm>
            <a:off x="8186738" y="6194425"/>
            <a:ext cx="957262" cy="414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73738" name="Rectangle 10"/>
          <p:cNvSpPr>
            <a:spLocks noChangeArrowheads="1"/>
          </p:cNvSpPr>
          <p:nvPr/>
        </p:nvSpPr>
        <p:spPr bwMode="auto">
          <a:xfrm>
            <a:off x="3143250" y="2530475"/>
            <a:ext cx="1978025" cy="360363"/>
          </a:xfrm>
          <a:prstGeom prst="rect">
            <a:avLst/>
          </a:prstGeom>
          <a:solidFill>
            <a:srgbClr val="DFEE9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de-CH" b="1">
              <a:cs typeface="+mn-cs"/>
            </a:endParaRPr>
          </a:p>
          <a:p>
            <a:pPr algn="ctr">
              <a:defRPr/>
            </a:pPr>
            <a:r>
              <a:rPr lang="de-CH" b="1">
                <a:cs typeface="+mn-cs"/>
              </a:rPr>
              <a:t>Facultative Pond</a:t>
            </a:r>
            <a:endParaRPr lang="en-US" b="1">
              <a:cs typeface="+mn-cs"/>
            </a:endParaRPr>
          </a:p>
          <a:p>
            <a:pPr algn="ctr">
              <a:defRPr/>
            </a:pPr>
            <a:endParaRPr lang="en-US" b="1">
              <a:cs typeface="+mn-cs"/>
            </a:endParaRPr>
          </a:p>
        </p:txBody>
      </p:sp>
      <p:sp>
        <p:nvSpPr>
          <p:cNvPr id="73739" name="Rectangle 11"/>
          <p:cNvSpPr>
            <a:spLocks noChangeArrowheads="1"/>
          </p:cNvSpPr>
          <p:nvPr/>
        </p:nvSpPr>
        <p:spPr bwMode="auto">
          <a:xfrm>
            <a:off x="1212850" y="2530475"/>
            <a:ext cx="1935163" cy="360363"/>
          </a:xfrm>
          <a:prstGeom prst="rect">
            <a:avLst/>
          </a:prstGeom>
          <a:solidFill>
            <a:srgbClr val="D1A37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de-CH" b="1" dirty="0" err="1">
                <a:cs typeface="+mn-cs"/>
              </a:rPr>
              <a:t>Anaerobic</a:t>
            </a:r>
            <a:r>
              <a:rPr lang="de-CH" b="1" dirty="0">
                <a:cs typeface="+mn-cs"/>
              </a:rPr>
              <a:t> Pond</a:t>
            </a:r>
            <a:endParaRPr lang="en-US" b="1" dirty="0">
              <a:cs typeface="+mn-cs"/>
            </a:endParaRPr>
          </a:p>
        </p:txBody>
      </p:sp>
      <p:graphicFrame>
        <p:nvGraphicFramePr>
          <p:cNvPr id="73773" name="Group 45"/>
          <p:cNvGraphicFramePr>
            <a:graphicFrameLocks noGrp="1"/>
          </p:cNvGraphicFramePr>
          <p:nvPr>
            <p:ph sz="half" idx="2"/>
          </p:nvPr>
        </p:nvGraphicFramePr>
        <p:xfrm>
          <a:off x="95250" y="3903663"/>
          <a:ext cx="8863013" cy="2863850"/>
        </p:xfrm>
        <a:graphic>
          <a:graphicData uri="http://schemas.openxmlformats.org/drawingml/2006/table">
            <a:tbl>
              <a:tblPr/>
              <a:tblGrid>
                <a:gridCol w="1181100">
                  <a:extLst>
                    <a:ext uri="{9D8B030D-6E8A-4147-A177-3AD203B41FA5}">
                      <a16:colId xmlns:a16="http://schemas.microsoft.com/office/drawing/2014/main" val="20000"/>
                    </a:ext>
                  </a:extLst>
                </a:gridCol>
                <a:gridCol w="24701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640013">
                  <a:extLst>
                    <a:ext uri="{9D8B030D-6E8A-4147-A177-3AD203B41FA5}">
                      <a16:colId xmlns:a16="http://schemas.microsoft.com/office/drawing/2014/main" val="20003"/>
                    </a:ext>
                  </a:extLst>
                </a:gridCol>
              </a:tblGrid>
              <a:tr h="844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800" b="1" i="0" u="none" strike="noStrike" cap="none" normalizeH="0" baseline="0">
                          <a:ln>
                            <a:noFill/>
                          </a:ln>
                          <a:solidFill>
                            <a:schemeClr val="tx1"/>
                          </a:solidFill>
                          <a:effectLst/>
                          <a:latin typeface="Arial" charset="0"/>
                          <a:ea typeface="ＭＳ Ｐゴシック" charset="0"/>
                        </a:rPr>
                        <a:t>Design</a:t>
                      </a:r>
                      <a:endParaRPr kumimoji="0" lang="en-US" sz="1800" b="1" i="0" u="none" strike="noStrike" cap="none" normalizeH="0" baseline="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endParaRPr>
                    </a:p>
                  </a:txBody>
                  <a:tcPr marT="45725" marB="45725"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Deep (2-5m) and highly loaded but rather small area</a:t>
                      </a:r>
                      <a:endParaRPr kumimoji="0" lang="en-US" sz="1600" b="0" i="0" u="none" strike="noStrike" cap="none" normalizeH="0" baseline="0" dirty="0">
                        <a:ln>
                          <a:noFill/>
                        </a:ln>
                        <a:solidFill>
                          <a:schemeClr val="tx1"/>
                        </a:solidFill>
                        <a:effectLst/>
                        <a:latin typeface="Arial" charset="0"/>
                        <a:ea typeface="ＭＳ Ｐゴシック" charset="0"/>
                      </a:endParaRPr>
                    </a:p>
                  </a:txBody>
                  <a:tcPr marT="45725" marB="45725"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rPr>
                        <a:t>Shallow (&lt;1.5m) but large </a:t>
                      </a:r>
                      <a:r>
                        <a:rPr kumimoji="0" lang="en-US" sz="1600" b="0" i="0" u="none" strike="noStrike" cap="none" normalizeH="0" baseline="0">
                          <a:ln>
                            <a:noFill/>
                          </a:ln>
                          <a:solidFill>
                            <a:schemeClr val="tx1"/>
                          </a:solidFill>
                          <a:effectLst/>
                          <a:latin typeface="Arial" charset="0"/>
                          <a:ea typeface="ＭＳ Ｐゴシック" charset="0"/>
                          <a:sym typeface="Wingdings" charset="0"/>
                        </a:rPr>
                        <a:t> </a:t>
                      </a:r>
                      <a:r>
                        <a:rPr kumimoji="0" lang="en-US" sz="1600" b="0" i="0" u="none" strike="noStrike" cap="none" normalizeH="0" baseline="0">
                          <a:ln>
                            <a:noFill/>
                          </a:ln>
                          <a:solidFill>
                            <a:schemeClr val="tx1"/>
                          </a:solidFill>
                          <a:effectLst/>
                          <a:latin typeface="Arial" charset="0"/>
                          <a:ea typeface="ＭＳ Ｐゴシック" charset="0"/>
                        </a:rPr>
                        <a:t>Oxygen supply (algae, wind, artificial aeration)</a:t>
                      </a:r>
                    </a:p>
                  </a:txBody>
                  <a:tcPr marT="45725" marB="45725"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rPr>
                        <a:t>Shallow (&lt;1m) but large area</a:t>
                      </a:r>
                    </a:p>
                  </a:txBody>
                  <a:tcPr marT="45725" marB="45725"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1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800" b="1" i="0" u="none" strike="noStrike" cap="none" normalizeH="0" baseline="0">
                          <a:ln>
                            <a:noFill/>
                          </a:ln>
                          <a:solidFill>
                            <a:schemeClr val="tx1"/>
                          </a:solidFill>
                          <a:effectLst/>
                          <a:latin typeface="Arial" charset="0"/>
                          <a:ea typeface="ＭＳ Ｐゴシック" charset="0"/>
                        </a:rPr>
                        <a:t>Flow</a:t>
                      </a:r>
                      <a:endParaRPr kumimoji="0" lang="en-US" sz="1800" b="1" i="0" u="none" strike="noStrike" cap="none" normalizeH="0" baseline="0">
                        <a:ln>
                          <a:noFill/>
                        </a:ln>
                        <a:solidFill>
                          <a:schemeClr val="tx1"/>
                        </a:solidFill>
                        <a:effectLst/>
                        <a:latin typeface="Arial" charset="0"/>
                        <a:ea typeface="ＭＳ Ｐゴシック" charset="0"/>
                      </a:endParaRPr>
                    </a:p>
                  </a:txBody>
                  <a:tcPr marT="45725" marB="45725"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rPr>
                        <a:t>Hydraulic retention time: 1 to 3 days</a:t>
                      </a:r>
                      <a:endParaRPr kumimoji="0" lang="en-US" sz="1600" b="0" i="0" u="none" strike="noStrike" cap="none" normalizeH="0" baseline="0">
                        <a:ln>
                          <a:noFill/>
                        </a:ln>
                        <a:solidFill>
                          <a:schemeClr val="tx1"/>
                        </a:solidFill>
                        <a:effectLst/>
                        <a:latin typeface="Arial" charset="0"/>
                        <a:ea typeface="ＭＳ Ｐゴシック"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rPr>
                        <a:t>Hydraulic retention time: 10 to 20 days</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rPr>
                        <a:t>Hydraulic retention time:          10 days </a:t>
                      </a:r>
                    </a:p>
                  </a:txBody>
                  <a:tcPr marT="45725" marB="45725"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400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800" b="1" i="0" u="none" strike="noStrike" cap="none" normalizeH="0" baseline="0" dirty="0" err="1">
                          <a:ln>
                            <a:noFill/>
                          </a:ln>
                          <a:solidFill>
                            <a:schemeClr val="tx1"/>
                          </a:solidFill>
                          <a:effectLst/>
                          <a:latin typeface="Arial" charset="0"/>
                          <a:ea typeface="ＭＳ Ｐゴシック" charset="0"/>
                        </a:rPr>
                        <a:t>Function</a:t>
                      </a:r>
                      <a:endParaRPr kumimoji="0" lang="en-US" sz="1800" b="1" i="0" u="none" strike="noStrike" cap="none" normalizeH="0" baseline="0" dirty="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ＭＳ Ｐゴシック" charset="0"/>
                      </a:endParaRPr>
                    </a:p>
                  </a:txBody>
                  <a:tcPr marT="45725" marB="45725"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rPr>
                        <a:t>Sedimentation and anaerobic stabilisation of sludge (BOD reduction 40-50%)</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sym typeface="Wingdings" charset="0"/>
                        </a:rPr>
                        <a:t> settling</a:t>
                      </a:r>
                      <a:endParaRPr kumimoji="0" lang="en-US" sz="1600" b="1" i="0" u="none" strike="noStrike" cap="none" normalizeH="0" baseline="0">
                        <a:ln>
                          <a:noFill/>
                        </a:ln>
                        <a:solidFill>
                          <a:schemeClr val="tx1"/>
                        </a:solidFill>
                        <a:effectLst/>
                        <a:latin typeface="Arial" charset="0"/>
                        <a:ea typeface="ＭＳ Ｐゴシック"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rPr>
                        <a:t>Aerobic degradation of suspended and dissolved matter (BOD reduction 50-70%)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Arial" charset="0"/>
                          <a:ea typeface="ＭＳ Ｐゴシック" charset="0"/>
                          <a:sym typeface="Wingdings" charset="0"/>
                        </a:rPr>
                        <a:t> degradation</a:t>
                      </a:r>
                      <a:endParaRPr kumimoji="0" lang="en-US" sz="1600" b="0" i="0" u="none" strike="noStrike" cap="none" normalizeH="0" baseline="0">
                        <a:ln>
                          <a:noFill/>
                        </a:ln>
                        <a:solidFill>
                          <a:schemeClr val="tx1"/>
                        </a:solidFill>
                        <a:effectLst/>
                        <a:latin typeface="Arial" charset="0"/>
                        <a:ea typeface="ＭＳ Ｐゴシック"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rPr>
                        <a:t>Final sedimentation of suspended solids, bacteria mass and pathogens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sym typeface="Wingdings"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sym typeface="Wingdings" charset="0"/>
                        </a:rPr>
                        <a:t> </a:t>
                      </a:r>
                      <a:r>
                        <a:rPr kumimoji="0" lang="en-GB" sz="1600" b="1" i="0" u="none" strike="noStrike" cap="none" normalizeH="0" baseline="0" dirty="0" err="1">
                          <a:ln>
                            <a:noFill/>
                          </a:ln>
                          <a:solidFill>
                            <a:schemeClr val="tx1"/>
                          </a:solidFill>
                          <a:effectLst/>
                          <a:latin typeface="Arial" charset="0"/>
                          <a:ea typeface="ＭＳ Ｐゴシック" charset="0"/>
                          <a:sym typeface="Wingdings" charset="0"/>
                        </a:rPr>
                        <a:t>hygienization</a:t>
                      </a:r>
                      <a:endParaRPr kumimoji="0" lang="en-US" sz="1600" b="0" i="0" u="none" strike="noStrike" cap="none" normalizeH="0" baseline="0" dirty="0">
                        <a:ln>
                          <a:noFill/>
                        </a:ln>
                        <a:solidFill>
                          <a:schemeClr val="tx1"/>
                        </a:solidFill>
                        <a:effectLst/>
                        <a:latin typeface="Arial" charset="0"/>
                        <a:ea typeface="ＭＳ Ｐゴシック" charset="0"/>
                      </a:endParaRPr>
                    </a:p>
                  </a:txBody>
                  <a:tcPr marT="45725" marB="45725"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3769" name="Text Box 41"/>
          <p:cNvSpPr txBox="1">
            <a:spLocks noChangeArrowheads="1"/>
          </p:cNvSpPr>
          <p:nvPr/>
        </p:nvSpPr>
        <p:spPr bwMode="auto">
          <a:xfrm>
            <a:off x="6748463" y="52388"/>
            <a:ext cx="1966912" cy="13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algn="r" eaLnBrk="0" hangingPunct="0">
              <a:defRPr/>
            </a:pPr>
            <a:r>
              <a:rPr lang="de-DE" sz="900" b="1">
                <a:solidFill>
                  <a:schemeClr val="bg1"/>
                </a:solidFill>
                <a:latin typeface="TheSerif B5 Plain" charset="0"/>
                <a:cs typeface="+mn-cs"/>
              </a:rPr>
              <a:t>Systems and Technologies</a:t>
            </a:r>
          </a:p>
        </p:txBody>
      </p:sp>
      <p:sp>
        <p:nvSpPr>
          <p:cNvPr id="73770" name="Rectangle 42"/>
          <p:cNvSpPr>
            <a:spLocks noChangeArrowheads="1"/>
          </p:cNvSpPr>
          <p:nvPr/>
        </p:nvSpPr>
        <p:spPr bwMode="auto">
          <a:xfrm>
            <a:off x="3168650" y="1379538"/>
            <a:ext cx="5800725" cy="1025525"/>
          </a:xfrm>
          <a:prstGeom prst="rect">
            <a:avLst/>
          </a:prstGeom>
          <a:solidFill>
            <a:srgbClr val="DFEE9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82563" indent="-182563">
              <a:spcBef>
                <a:spcPct val="20000"/>
              </a:spcBef>
              <a:buFont typeface="Wingdings" charset="0"/>
              <a:buChar char="§"/>
              <a:defRPr/>
            </a:pPr>
            <a:r>
              <a:rPr lang="en-GB" b="1">
                <a:cs typeface="+mn-cs"/>
              </a:rPr>
              <a:t>anaerobic</a:t>
            </a:r>
            <a:r>
              <a:rPr lang="en-GB">
                <a:cs typeface="+mn-cs"/>
              </a:rPr>
              <a:t> sedimentation ponds,</a:t>
            </a:r>
          </a:p>
          <a:p>
            <a:pPr marL="182563" indent="-182563">
              <a:spcBef>
                <a:spcPct val="20000"/>
              </a:spcBef>
              <a:buFont typeface="Wingdings" charset="0"/>
              <a:buChar char="§"/>
              <a:defRPr/>
            </a:pPr>
            <a:r>
              <a:rPr lang="en-GB">
                <a:cs typeface="+mn-cs"/>
              </a:rPr>
              <a:t>alternating </a:t>
            </a:r>
            <a:r>
              <a:rPr lang="en-GB" b="1">
                <a:cs typeface="+mn-cs"/>
              </a:rPr>
              <a:t>facultative</a:t>
            </a:r>
            <a:r>
              <a:rPr lang="en-GB">
                <a:cs typeface="+mn-cs"/>
              </a:rPr>
              <a:t> (aerobic) ponds and </a:t>
            </a:r>
          </a:p>
          <a:p>
            <a:pPr marL="182563" indent="-182563">
              <a:spcBef>
                <a:spcPct val="20000"/>
              </a:spcBef>
              <a:buFont typeface="Wingdings" charset="0"/>
              <a:buChar char="§"/>
              <a:defRPr/>
            </a:pPr>
            <a:r>
              <a:rPr lang="en-GB">
                <a:cs typeface="+mn-cs"/>
              </a:rPr>
              <a:t>several </a:t>
            </a:r>
            <a:r>
              <a:rPr lang="en-GB" b="1">
                <a:cs typeface="+mn-cs"/>
              </a:rPr>
              <a:t>maturation</a:t>
            </a:r>
            <a:r>
              <a:rPr lang="en-GB">
                <a:cs typeface="+mn-cs"/>
              </a:rPr>
              <a:t> ponds (post-treatment ponds)</a:t>
            </a:r>
            <a:endParaRPr lang="en-US">
              <a:cs typeface="+mn-cs"/>
            </a:endParaRPr>
          </a:p>
        </p:txBody>
      </p:sp>
    </p:spTree>
    <p:extLst>
      <p:ext uri="{BB962C8B-B14F-4D97-AF65-F5344CB8AC3E}">
        <p14:creationId xmlns:p14="http://schemas.microsoft.com/office/powerpoint/2010/main" val="4104107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9"/>
                                        </p:tgtEl>
                                        <p:attrNameLst>
                                          <p:attrName>style.visibility</p:attrName>
                                        </p:attrNameLst>
                                      </p:cBhvr>
                                      <p:to>
                                        <p:strVal val="visible"/>
                                      </p:to>
                                    </p:set>
                                    <p:animEffect transition="in" filter="blinds(horizontal)">
                                      <p:cBhvr>
                                        <p:cTn id="7" dur="500"/>
                                        <p:tgtEl>
                                          <p:spTgt spid="737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3738"/>
                                        </p:tgtEl>
                                        <p:attrNameLst>
                                          <p:attrName>style.visibility</p:attrName>
                                        </p:attrNameLst>
                                      </p:cBhvr>
                                      <p:to>
                                        <p:strVal val="visible"/>
                                      </p:to>
                                    </p:set>
                                    <p:animEffect transition="in" filter="blinds(horizontal)">
                                      <p:cBhvr>
                                        <p:cTn id="10" dur="500"/>
                                        <p:tgtEl>
                                          <p:spTgt spid="73738"/>
                                        </p:tgtEl>
                                      </p:cBhvr>
                                    </p:animEffect>
                                  </p:childTnLst>
                                </p:cTn>
                              </p:par>
                              <p:par>
                                <p:cTn id="11" presetID="3" presetClass="entr" presetSubtype="10" fill="hold" nodeType="with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blinds(horizontal)">
                                      <p:cBhvr>
                                        <p:cTn id="13" dur="500"/>
                                        <p:tgtEl>
                                          <p:spTgt spid="7373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3733"/>
                                        </p:tgtEl>
                                        <p:attrNameLst>
                                          <p:attrName>style.visibility</p:attrName>
                                        </p:attrNameLst>
                                      </p:cBhvr>
                                      <p:to>
                                        <p:strVal val="visible"/>
                                      </p:to>
                                    </p:set>
                                    <p:animEffect transition="in" filter="blinds(horizontal)">
                                      <p:cBhvr>
                                        <p:cTn id="16" dur="500"/>
                                        <p:tgtEl>
                                          <p:spTgt spid="73733"/>
                                        </p:tgtEl>
                                      </p:cBhvr>
                                    </p:animEffect>
                                  </p:childTnLst>
                                </p:cTn>
                              </p:par>
                              <p:par>
                                <p:cTn id="17" presetID="3" presetClass="entr" presetSubtype="10" fill="hold" nodeType="withEffect">
                                  <p:stCondLst>
                                    <p:cond delay="0"/>
                                  </p:stCondLst>
                                  <p:childTnLst>
                                    <p:set>
                                      <p:cBhvr>
                                        <p:cTn id="18" dur="1" fill="hold">
                                          <p:stCondLst>
                                            <p:cond delay="0"/>
                                          </p:stCondLst>
                                        </p:cTn>
                                        <p:tgtEl>
                                          <p:spTgt spid="73773"/>
                                        </p:tgtEl>
                                        <p:attrNameLst>
                                          <p:attrName>style.visibility</p:attrName>
                                        </p:attrNameLst>
                                      </p:cBhvr>
                                      <p:to>
                                        <p:strVal val="visible"/>
                                      </p:to>
                                    </p:set>
                                    <p:animEffect transition="in" filter="blinds(horizontal)">
                                      <p:cBhvr>
                                        <p:cTn id="19" dur="500"/>
                                        <p:tgtEl>
                                          <p:spTgt spid="737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3732"/>
                                        </p:tgtEl>
                                        <p:attrNameLst>
                                          <p:attrName>style.visibility</p:attrName>
                                        </p:attrNameLst>
                                      </p:cBhvr>
                                      <p:to>
                                        <p:strVal val="visible"/>
                                      </p:to>
                                    </p:set>
                                    <p:animEffect transition="in" filter="blinds(horizontal)">
                                      <p:cBhvr>
                                        <p:cTn id="24" dur="500"/>
                                        <p:tgtEl>
                                          <p:spTgt spid="737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3731"/>
                                        </p:tgtEl>
                                        <p:attrNameLst>
                                          <p:attrName>style.visibility</p:attrName>
                                        </p:attrNameLst>
                                      </p:cBhvr>
                                      <p:to>
                                        <p:strVal val="visible"/>
                                      </p:to>
                                    </p:set>
                                    <p:animEffect transition="in" filter="blinds(horizontal)">
                                      <p:cBhvr>
                                        <p:cTn id="29" dur="500"/>
                                        <p:tgtEl>
                                          <p:spTgt spid="7373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3730"/>
                                        </p:tgtEl>
                                        <p:attrNameLst>
                                          <p:attrName>style.visibility</p:attrName>
                                        </p:attrNameLst>
                                      </p:cBhvr>
                                      <p:to>
                                        <p:strVal val="visible"/>
                                      </p:to>
                                    </p:set>
                                    <p:animEffect transition="in" filter="blinds(horizontal)">
                                      <p:cBhvr>
                                        <p:cTn id="34"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73731" grpId="0" animBg="1"/>
      <p:bldP spid="73732" grpId="0" animBg="1"/>
      <p:bldP spid="73733" grpId="0" animBg="1"/>
      <p:bldP spid="73738" grpId="0" animBg="1"/>
      <p:bldP spid="737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370478" y="1026931"/>
            <a:ext cx="6562725" cy="701481"/>
          </a:xfrm>
        </p:spPr>
        <p:txBody>
          <a:bodyPr rtlCol="0">
            <a:noAutofit/>
          </a:bodyPr>
          <a:lstStyle/>
          <a:p>
            <a:pPr>
              <a:defRPr/>
            </a:pPr>
            <a:r>
              <a:rPr lang="en-GB" sz="2400" b="1" dirty="0">
                <a:latin typeface="Helvetica"/>
                <a:cs typeface="Helvetica"/>
              </a:rPr>
              <a:t>Stabilization </a:t>
            </a:r>
            <a:r>
              <a:rPr lang="en-GB" sz="2400" b="1" dirty="0" smtClean="0">
                <a:latin typeface="Helvetica"/>
                <a:cs typeface="Helvetica"/>
              </a:rPr>
              <a:t>Pond (natural)</a:t>
            </a:r>
            <a:endParaRPr lang="fr-FR" sz="2400" b="1" dirty="0" smtClean="0">
              <a:ea typeface="+mj-ea"/>
              <a:cs typeface="+mj-cs"/>
            </a:endParaRPr>
          </a:p>
        </p:txBody>
      </p:sp>
      <p:pic>
        <p:nvPicPr>
          <p:cNvPr id="58370" name="Picture 6" descr="STEP Ain Taouj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48" y="1610567"/>
            <a:ext cx="7364406" cy="462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1" name="Espace réservé du numéro de diapositive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90562C4E-D8EC-7242-B138-98BEC3A19C44}" type="slidenum">
              <a:rPr lang="fr-FR" sz="1200">
                <a:solidFill>
                  <a:srgbClr val="898989"/>
                </a:solidFill>
                <a:cs typeface="Arial" charset="0"/>
              </a:rPr>
              <a:pPr/>
              <a:t>19</a:t>
            </a:fld>
            <a:endParaRPr lang="fr-FR" sz="1200">
              <a:solidFill>
                <a:srgbClr val="898989"/>
              </a:solidFill>
              <a:cs typeface="Arial" charset="0"/>
            </a:endParaRPr>
          </a:p>
        </p:txBody>
      </p:sp>
    </p:spTree>
    <p:extLst>
      <p:ext uri="{BB962C8B-B14F-4D97-AF65-F5344CB8AC3E}">
        <p14:creationId xmlns:p14="http://schemas.microsoft.com/office/powerpoint/2010/main" val="6806144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pPr lvl="0"/>
            <a:r>
              <a:rPr lang="en-GB" noProof="0" dirty="0" smtClean="0"/>
              <a:t>Basic Treatment Processes</a:t>
            </a:r>
            <a:br>
              <a:rPr lang="en-GB" noProof="0" dirty="0" smtClean="0"/>
            </a:br>
            <a:endParaRPr lang="en-GB" noProof="0" dirty="0"/>
          </a:p>
        </p:txBody>
      </p:sp>
      <p:sp>
        <p:nvSpPr>
          <p:cNvPr id="2" name="Textfeld 1"/>
          <p:cNvSpPr txBox="1"/>
          <p:nvPr/>
        </p:nvSpPr>
        <p:spPr>
          <a:xfrm>
            <a:off x="1495094" y="3539976"/>
            <a:ext cx="6153639" cy="553998"/>
          </a:xfrm>
          <a:prstGeom prst="rect">
            <a:avLst/>
          </a:prstGeom>
          <a:noFill/>
        </p:spPr>
        <p:txBody>
          <a:bodyPr wrap="none" rtlCol="0">
            <a:spAutoFit/>
          </a:bodyPr>
          <a:lstStyle/>
          <a:p>
            <a:r>
              <a:rPr lang="de-DE" sz="1200" dirty="0" err="1">
                <a:latin typeface="Helvetica Light"/>
                <a:cs typeface="Helvetica Light"/>
              </a:rPr>
              <a:t>Based</a:t>
            </a:r>
            <a:r>
              <a:rPr lang="de-DE" sz="1200" dirty="0">
                <a:latin typeface="Helvetica Light"/>
                <a:cs typeface="Helvetica Light"/>
              </a:rPr>
              <a:t> in </a:t>
            </a:r>
            <a:r>
              <a:rPr lang="de-DE" sz="1200" dirty="0" err="1">
                <a:latin typeface="Helvetica Light"/>
                <a:cs typeface="Helvetica Light"/>
              </a:rPr>
              <a:t>parts</a:t>
            </a:r>
            <a:r>
              <a:rPr lang="de-DE" sz="1200" dirty="0">
                <a:latin typeface="Helvetica Light"/>
                <a:cs typeface="Helvetica Light"/>
              </a:rPr>
              <a:t> on </a:t>
            </a:r>
            <a:r>
              <a:rPr lang="de-DE" sz="1200" dirty="0" err="1" smtClean="0">
                <a:latin typeface="Helvetica Light"/>
                <a:cs typeface="Helvetica Light"/>
              </a:rPr>
              <a:t>several</a:t>
            </a:r>
            <a:r>
              <a:rPr lang="de-DE" sz="1200" dirty="0" smtClean="0">
                <a:latin typeface="Helvetica Light"/>
                <a:cs typeface="Helvetica Light"/>
              </a:rPr>
              <a:t> DWA/</a:t>
            </a:r>
            <a:r>
              <a:rPr lang="de-DE" sz="1200" dirty="0" err="1" smtClean="0">
                <a:latin typeface="Helvetica Light"/>
                <a:cs typeface="Helvetica Light"/>
              </a:rPr>
              <a:t>Engicon</a:t>
            </a:r>
            <a:r>
              <a:rPr lang="de-DE" sz="1200" dirty="0" smtClean="0">
                <a:latin typeface="Helvetica Light"/>
                <a:cs typeface="Helvetica Light"/>
              </a:rPr>
              <a:t> </a:t>
            </a:r>
            <a:r>
              <a:rPr lang="de-DE" sz="1200" dirty="0" err="1" smtClean="0">
                <a:latin typeface="Helvetica Light"/>
                <a:cs typeface="Helvetica Light"/>
              </a:rPr>
              <a:t>presentations</a:t>
            </a:r>
            <a:r>
              <a:rPr lang="de-DE" sz="1200" dirty="0" smtClean="0">
                <a:latin typeface="Helvetica Light"/>
                <a:cs typeface="Helvetica Light"/>
              </a:rPr>
              <a:t>, </a:t>
            </a:r>
            <a:r>
              <a:rPr lang="de-DE" sz="1200" dirty="0" err="1">
                <a:latin typeface="Helvetica Light"/>
                <a:cs typeface="Helvetica Light"/>
              </a:rPr>
              <a:t>modified</a:t>
            </a:r>
            <a:r>
              <a:rPr lang="de-DE" sz="1200" dirty="0">
                <a:latin typeface="Helvetica Light"/>
                <a:cs typeface="Helvetica Light"/>
              </a:rPr>
              <a:t> </a:t>
            </a:r>
            <a:r>
              <a:rPr lang="de-DE" sz="1200" dirty="0" err="1">
                <a:latin typeface="Helvetica Light"/>
                <a:cs typeface="Helvetica Light"/>
              </a:rPr>
              <a:t>by</a:t>
            </a:r>
            <a:r>
              <a:rPr lang="de-DE" sz="1200" dirty="0">
                <a:latin typeface="Helvetica Light"/>
                <a:cs typeface="Helvetica Light"/>
              </a:rPr>
              <a:t> Margraf Publishers</a:t>
            </a:r>
          </a:p>
          <a:p>
            <a:endParaRPr lang="de-DE" dirty="0"/>
          </a:p>
        </p:txBody>
      </p:sp>
    </p:spTree>
    <p:extLst>
      <p:ext uri="{BB962C8B-B14F-4D97-AF65-F5344CB8AC3E}">
        <p14:creationId xmlns:p14="http://schemas.microsoft.com/office/powerpoint/2010/main" val="1204694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199" y="1326086"/>
            <a:ext cx="8432527" cy="4800077"/>
          </a:xfrm>
        </p:spPr>
        <p:txBody>
          <a:bodyPr>
            <a:normAutofit/>
          </a:bodyPr>
          <a:lstStyle/>
          <a:p>
            <a:pPr marL="0" lvl="1" indent="0">
              <a:spcBef>
                <a:spcPts val="0"/>
              </a:spcBef>
              <a:buNone/>
            </a:pPr>
            <a:r>
              <a:rPr lang="en-GB" sz="2400" b="1" noProof="0" dirty="0" smtClean="0">
                <a:latin typeface="Helvetica"/>
                <a:cs typeface="Helvetica"/>
              </a:rPr>
              <a:t>Secondary treatment: Biogas reactor</a:t>
            </a:r>
          </a:p>
          <a:p>
            <a:pPr marL="0" lvl="1" indent="0">
              <a:spcBef>
                <a:spcPts val="0"/>
              </a:spcBef>
              <a:buNone/>
            </a:pPr>
            <a:endParaRPr lang="en-GB" sz="2400" b="1" noProof="0" dirty="0" smtClean="0">
              <a:latin typeface="Helvetica"/>
              <a:cs typeface="Helvetica"/>
            </a:endParaRPr>
          </a:p>
          <a:p>
            <a:pPr lvl="1">
              <a:spcBef>
                <a:spcPts val="0"/>
              </a:spcBef>
            </a:pPr>
            <a:r>
              <a:rPr lang="en-GB" noProof="0" dirty="0" smtClean="0"/>
              <a:t>A biogas reactor or anaerobic digester is an anaerobic treatment technology that produces </a:t>
            </a:r>
          </a:p>
          <a:p>
            <a:pPr marL="896938" lvl="1" indent="-457200">
              <a:spcBef>
                <a:spcPts val="0"/>
              </a:spcBef>
              <a:buAutoNum type="alphaLcParenBoth"/>
            </a:pPr>
            <a:r>
              <a:rPr lang="en-GB" noProof="0" dirty="0" smtClean="0"/>
              <a:t>a digested slurry (</a:t>
            </a:r>
            <a:r>
              <a:rPr lang="en-GB" noProof="0" dirty="0" err="1" smtClean="0"/>
              <a:t>digestate</a:t>
            </a:r>
            <a:r>
              <a:rPr lang="en-GB" noProof="0" dirty="0" smtClean="0"/>
              <a:t>) that can be used as a fertilizer and </a:t>
            </a:r>
          </a:p>
          <a:p>
            <a:pPr marL="896938" lvl="1" indent="-457200">
              <a:spcBef>
                <a:spcPts val="0"/>
              </a:spcBef>
              <a:buAutoNum type="alphaLcParenBoth"/>
            </a:pPr>
            <a:r>
              <a:rPr lang="en-GB" noProof="0" dirty="0" smtClean="0"/>
              <a:t>biogas that can be used for energy. </a:t>
            </a:r>
          </a:p>
          <a:p>
            <a:pPr lvl="1"/>
            <a:r>
              <a:rPr lang="en-GB" noProof="0" dirty="0" smtClean="0"/>
              <a:t>A biogas reactor is an airtight chamber that facilitates the anaerobic degradation of </a:t>
            </a:r>
            <a:r>
              <a:rPr lang="en-GB" noProof="0" dirty="0" err="1" smtClean="0"/>
              <a:t>blackwater</a:t>
            </a:r>
            <a:r>
              <a:rPr lang="en-GB" noProof="0" dirty="0" smtClean="0"/>
              <a:t>, sludge, and/ or biodegradable waste. </a:t>
            </a:r>
          </a:p>
          <a:p>
            <a:pPr lvl="1"/>
            <a:r>
              <a:rPr lang="en-GB" noProof="0" dirty="0" smtClean="0"/>
              <a:t>This technology can be applied at the household level, in small neighbourhoods or for the stabilization of sludge at large wastewater treatment plants. It is best used where regular feeding is possible. </a:t>
            </a:r>
          </a:p>
          <a:p>
            <a:pPr marL="457200" indent="-457200">
              <a:buAutoNum type="alphaLcParenBoth"/>
            </a:pPr>
            <a:endParaRPr lang="en-GB" noProof="0" dirty="0" smtClean="0"/>
          </a:p>
          <a:p>
            <a:endParaRPr lang="en-GB" noProof="0" dirty="0"/>
          </a:p>
        </p:txBody>
      </p:sp>
    </p:spTree>
    <p:extLst>
      <p:ext uri="{BB962C8B-B14F-4D97-AF65-F5344CB8AC3E}">
        <p14:creationId xmlns:p14="http://schemas.microsoft.com/office/powerpoint/2010/main" val="2178111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lvl="1" indent="0">
              <a:spcBef>
                <a:spcPts val="0"/>
              </a:spcBef>
              <a:buNone/>
            </a:pPr>
            <a:r>
              <a:rPr lang="en-GB" sz="2400" b="1" noProof="0" smtClean="0">
                <a:latin typeface="Helvetica"/>
                <a:cs typeface="Helvetica"/>
              </a:rPr>
              <a:t>Secondary treatment: Biogas reactor, Pros &amp; Cons:</a:t>
            </a:r>
          </a:p>
          <a:p>
            <a:pPr marL="0" lvl="1" indent="0">
              <a:spcBef>
                <a:spcPts val="0"/>
              </a:spcBef>
              <a:buNone/>
            </a:pPr>
            <a:endParaRPr lang="en-GB" sz="2400" b="1" noProof="0" smtClean="0">
              <a:latin typeface="Helvetica"/>
              <a:cs typeface="Helvetica"/>
            </a:endParaRPr>
          </a:p>
          <a:p>
            <a:pPr marL="0" lvl="1" indent="0">
              <a:buNone/>
            </a:pPr>
            <a:r>
              <a:rPr lang="en-GB" noProof="0" smtClean="0"/>
              <a:t>+ Generation of renewable energy</a:t>
            </a:r>
            <a:br>
              <a:rPr lang="en-GB" noProof="0" smtClean="0"/>
            </a:br>
            <a:r>
              <a:rPr lang="en-GB" noProof="0" smtClean="0"/>
              <a:t>+ Small land area required (most of the structure can be built 	underground)</a:t>
            </a:r>
            <a:br>
              <a:rPr lang="en-GB" noProof="0" smtClean="0"/>
            </a:br>
            <a:r>
              <a:rPr lang="en-GB" noProof="0" smtClean="0"/>
              <a:t>+ No electrical energy required</a:t>
            </a:r>
            <a:br>
              <a:rPr lang="en-GB" noProof="0" smtClean="0"/>
            </a:br>
            <a:r>
              <a:rPr lang="en-GB" noProof="0" smtClean="0"/>
              <a:t>+ Conservation of nutrients</a:t>
            </a:r>
            <a:br>
              <a:rPr lang="en-GB" noProof="0" smtClean="0"/>
            </a:br>
            <a:r>
              <a:rPr lang="en-GB" noProof="0" smtClean="0"/>
              <a:t>+ Long service life</a:t>
            </a:r>
            <a:br>
              <a:rPr lang="en-GB" noProof="0" smtClean="0"/>
            </a:br>
            <a:r>
              <a:rPr lang="en-GB" noProof="0" smtClean="0"/>
              <a:t>+ Low operating costs</a:t>
            </a:r>
            <a:br>
              <a:rPr lang="en-GB" noProof="0" smtClean="0"/>
            </a:br>
            <a:r>
              <a:rPr lang="en-GB" noProof="0" smtClean="0"/>
              <a:t>- Requires expert design and skilled construction</a:t>
            </a:r>
            <a:br>
              <a:rPr lang="en-GB" noProof="0" smtClean="0"/>
            </a:br>
            <a:r>
              <a:rPr lang="en-GB" noProof="0" smtClean="0"/>
              <a:t>- Incomplete pathogen removal, the digestate might require further 	treatment</a:t>
            </a:r>
            <a:br>
              <a:rPr lang="en-GB" noProof="0" smtClean="0"/>
            </a:br>
            <a:endParaRPr lang="en-GB" noProof="0" smtClean="0"/>
          </a:p>
          <a:p>
            <a:pPr marL="0" lvl="1" indent="0">
              <a:spcBef>
                <a:spcPts val="0"/>
              </a:spcBef>
              <a:buNone/>
            </a:pPr>
            <a:endParaRPr lang="en-GB" sz="2400" b="1" noProof="0" smtClean="0">
              <a:latin typeface="Helvetica"/>
              <a:cs typeface="Helvetica"/>
            </a:endParaRPr>
          </a:p>
          <a:p>
            <a:endParaRPr lang="en-GB" noProof="0"/>
          </a:p>
        </p:txBody>
      </p:sp>
    </p:spTree>
    <p:extLst>
      <p:ext uri="{BB962C8B-B14F-4D97-AF65-F5344CB8AC3E}">
        <p14:creationId xmlns:p14="http://schemas.microsoft.com/office/powerpoint/2010/main" val="3964347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5919" y="1191230"/>
            <a:ext cx="8360881" cy="640566"/>
          </a:xfrm>
        </p:spPr>
        <p:txBody>
          <a:bodyPr/>
          <a:lstStyle/>
          <a:p>
            <a:pPr algn="l"/>
            <a:r>
              <a:rPr lang="en-GB" sz="2400" b="1" noProof="0" dirty="0" smtClean="0">
                <a:latin typeface="Helvetica"/>
                <a:cs typeface="Helvetica"/>
              </a:rPr>
              <a:t>Secondary treatment: Biogas reactor</a:t>
            </a:r>
            <a:endParaRPr lang="en-GB" sz="2400" noProof="0" dirty="0"/>
          </a:p>
        </p:txBody>
      </p:sp>
      <p:pic>
        <p:nvPicPr>
          <p:cNvPr id="4" name="Bild 3" descr="biog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57504"/>
            <a:ext cx="8229600" cy="4223428"/>
          </a:xfrm>
          <a:prstGeom prst="rect">
            <a:avLst/>
          </a:prstGeom>
        </p:spPr>
      </p:pic>
      <p:sp>
        <p:nvSpPr>
          <p:cNvPr id="6" name="Textfeld 5"/>
          <p:cNvSpPr txBox="1"/>
          <p:nvPr/>
        </p:nvSpPr>
        <p:spPr>
          <a:xfrm>
            <a:off x="3866076" y="6315766"/>
            <a:ext cx="184666" cy="369332"/>
          </a:xfrm>
          <a:prstGeom prst="rect">
            <a:avLst/>
          </a:prstGeom>
          <a:noFill/>
        </p:spPr>
        <p:txBody>
          <a:bodyPr wrap="none" rtlCol="0">
            <a:spAutoFit/>
          </a:bodyPr>
          <a:lstStyle/>
          <a:p>
            <a:endParaRPr lang="de-DE" dirty="0"/>
          </a:p>
        </p:txBody>
      </p:sp>
      <p:sp>
        <p:nvSpPr>
          <p:cNvPr id="7" name="Textfeld 6"/>
          <p:cNvSpPr txBox="1"/>
          <p:nvPr/>
        </p:nvSpPr>
        <p:spPr>
          <a:xfrm>
            <a:off x="2843365" y="5843769"/>
            <a:ext cx="3300904" cy="246221"/>
          </a:xfrm>
          <a:prstGeom prst="rect">
            <a:avLst/>
          </a:prstGeom>
          <a:noFill/>
        </p:spPr>
        <p:txBody>
          <a:bodyPr wrap="none" rtlCol="0">
            <a:spAutoFit/>
          </a:bodyPr>
          <a:lstStyle/>
          <a:p>
            <a:r>
              <a:rPr lang="de-DE" sz="1000" dirty="0" err="1" smtClean="0">
                <a:latin typeface="Helvetica Light"/>
                <a:cs typeface="Helvetica Light"/>
              </a:rPr>
              <a:t>Compendium</a:t>
            </a:r>
            <a:r>
              <a:rPr lang="de-DE" sz="1000" dirty="0" smtClean="0">
                <a:latin typeface="Helvetica Light"/>
                <a:cs typeface="Helvetica Light"/>
              </a:rPr>
              <a:t> </a:t>
            </a:r>
            <a:r>
              <a:rPr lang="de-DE" sz="1000" dirty="0" err="1" smtClean="0">
                <a:latin typeface="Helvetica Light"/>
                <a:cs typeface="Helvetica Light"/>
              </a:rPr>
              <a:t>of</a:t>
            </a:r>
            <a:r>
              <a:rPr lang="de-DE" sz="1000" dirty="0" smtClean="0">
                <a:latin typeface="Helvetica Light"/>
                <a:cs typeface="Helvetica Light"/>
              </a:rPr>
              <a:t> </a:t>
            </a:r>
            <a:r>
              <a:rPr lang="de-DE" sz="1000" dirty="0" err="1" smtClean="0">
                <a:latin typeface="Helvetica Light"/>
                <a:cs typeface="Helvetica Light"/>
              </a:rPr>
              <a:t>Sanitation</a:t>
            </a:r>
            <a:r>
              <a:rPr lang="de-DE" sz="1000" dirty="0" smtClean="0">
                <a:latin typeface="Helvetica Light"/>
                <a:cs typeface="Helvetica Light"/>
              </a:rPr>
              <a:t> </a:t>
            </a:r>
            <a:r>
              <a:rPr lang="de-DE" sz="1000" dirty="0" err="1" smtClean="0">
                <a:latin typeface="Helvetica Light"/>
                <a:cs typeface="Helvetica Light"/>
              </a:rPr>
              <a:t>Systesm</a:t>
            </a:r>
            <a:r>
              <a:rPr lang="de-DE" sz="1000" dirty="0" smtClean="0">
                <a:latin typeface="Helvetica Light"/>
                <a:cs typeface="Helvetica Light"/>
              </a:rPr>
              <a:t> </a:t>
            </a:r>
            <a:r>
              <a:rPr lang="de-DE" sz="1000" dirty="0" err="1" smtClean="0">
                <a:latin typeface="Helvetica Light"/>
                <a:cs typeface="Helvetica Light"/>
              </a:rPr>
              <a:t>and</a:t>
            </a:r>
            <a:r>
              <a:rPr lang="de-DE" sz="1000" dirty="0" smtClean="0">
                <a:latin typeface="Helvetica Light"/>
                <a:cs typeface="Helvetica Light"/>
              </a:rPr>
              <a:t> Technologies</a:t>
            </a:r>
            <a:endParaRPr lang="de-DE" sz="1000" dirty="0">
              <a:latin typeface="Helvetica Light"/>
              <a:cs typeface="Helvetica Light"/>
            </a:endParaRPr>
          </a:p>
        </p:txBody>
      </p:sp>
    </p:spTree>
    <p:extLst>
      <p:ext uri="{BB962C8B-B14F-4D97-AF65-F5344CB8AC3E}">
        <p14:creationId xmlns:p14="http://schemas.microsoft.com/office/powerpoint/2010/main" val="1119806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3894" y="1034092"/>
            <a:ext cx="8229600" cy="969295"/>
          </a:xfrm>
        </p:spPr>
        <p:txBody>
          <a:bodyPr/>
          <a:lstStyle/>
          <a:p>
            <a:pPr algn="l"/>
            <a:r>
              <a:rPr lang="en-GB" sz="2400" b="1" dirty="0" smtClean="0">
                <a:latin typeface="Helvetica"/>
                <a:cs typeface="Helvetica"/>
              </a:rPr>
              <a:t>Construction of Biogas </a:t>
            </a:r>
            <a:r>
              <a:rPr lang="en-GB" sz="2400" b="1" dirty="0">
                <a:latin typeface="Helvetica"/>
                <a:cs typeface="Helvetica"/>
              </a:rPr>
              <a:t>reactor</a:t>
            </a:r>
            <a:endParaRPr lang="fr-FR" sz="2400" dirty="0"/>
          </a:p>
        </p:txBody>
      </p:sp>
      <p:pic>
        <p:nvPicPr>
          <p:cNvPr id="7" name="Espace réservé pour une image  7" descr="IMG_022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3511" y="1694131"/>
            <a:ext cx="2336800" cy="1754187"/>
          </a:xfrm>
          <a:prstGeom prst="rect">
            <a:avLst/>
          </a:prstGeom>
        </p:spPr>
      </p:pic>
      <p:pic>
        <p:nvPicPr>
          <p:cNvPr id="8" name="Picture 8" descr="http://blogcooperation.be/files/2010/01/mise-de-mortier-sur-le-dome-vue-densemble-300x19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4275" y="4063908"/>
            <a:ext cx="2879725" cy="2232025"/>
          </a:xfrm>
          <a:prstGeom prst="rect">
            <a:avLst/>
          </a:prstGeom>
          <a:noFill/>
        </p:spPr>
      </p:pic>
      <p:pic>
        <p:nvPicPr>
          <p:cNvPr id="9" name="Espace réservé du contenu 3" descr="Biogas Construction Lebofa 200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784975" y="1687421"/>
            <a:ext cx="2359025" cy="1754187"/>
          </a:xfrm>
          <a:prstGeom prst="rect">
            <a:avLst/>
          </a:prstGeom>
          <a:noFill/>
          <a:ln w="9525">
            <a:noFill/>
            <a:miter lim="800000"/>
            <a:headEnd/>
            <a:tailEnd/>
          </a:ln>
        </p:spPr>
      </p:pic>
      <p:pic>
        <p:nvPicPr>
          <p:cNvPr id="10" name="Picture 8" descr="C:\Documents and Settings\GTZ\Mes documents\cw\Mes images\bilder marokko gtz\2010-06-18ff-atelier-de-construction-ecosan-dayet-ifrah-(werner-giz)\2010-06-18ff-atelier-de-construction-ecosan-dayet-ifrah- (13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15815" y="4064032"/>
            <a:ext cx="3428087" cy="2232248"/>
          </a:xfrm>
          <a:prstGeom prst="rect">
            <a:avLst/>
          </a:prstGeom>
          <a:noFill/>
        </p:spPr>
      </p:pic>
      <p:pic>
        <p:nvPicPr>
          <p:cNvPr id="11" name="Picture 2" descr="2010-06-14-atelier-de-construction-ecosan-dayet-ifrah-BG- gh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1687769"/>
            <a:ext cx="2208641" cy="1766912"/>
          </a:xfrm>
          <a:prstGeom prst="rect">
            <a:avLst/>
          </a:prstGeom>
          <a:noFill/>
          <a:ln w="9525" algn="in">
            <a:noFill/>
            <a:miter lim="800000"/>
            <a:headEnd/>
            <a:tailEnd/>
          </a:ln>
          <a:effectLst/>
        </p:spPr>
      </p:pic>
      <p:pic>
        <p:nvPicPr>
          <p:cNvPr id="12" name="Picture 3" descr="2010-06-29-atelier-de-construction-ecosan-dayet-ifrah-FV- gh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99992" y="1687768"/>
            <a:ext cx="2194825" cy="1753282"/>
          </a:xfrm>
          <a:prstGeom prst="rect">
            <a:avLst/>
          </a:prstGeom>
          <a:noFill/>
          <a:ln w="9525" algn="in">
            <a:noFill/>
            <a:miter lim="800000"/>
            <a:headEnd/>
            <a:tailEnd/>
          </a:ln>
          <a:effectLst/>
        </p:spPr>
      </p:pic>
      <p:pic>
        <p:nvPicPr>
          <p:cNvPr id="13" name="Picture 5" descr="2010-06-21-atelier-de-construction-ecosan-dayet-ifrah-BG- gh (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4092836"/>
            <a:ext cx="2771800" cy="2217440"/>
          </a:xfrm>
          <a:prstGeom prst="rect">
            <a:avLst/>
          </a:prstGeom>
          <a:noFill/>
          <a:ln w="9525" algn="in">
            <a:noFill/>
            <a:miter lim="800000"/>
            <a:headEnd/>
            <a:tailEnd/>
          </a:ln>
          <a:effectLst/>
        </p:spPr>
      </p:pic>
    </p:spTree>
    <p:extLst>
      <p:ext uri="{BB962C8B-B14F-4D97-AF65-F5344CB8AC3E}">
        <p14:creationId xmlns:p14="http://schemas.microsoft.com/office/powerpoint/2010/main" val="872455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GB" noProof="0" dirty="0" smtClean="0"/>
              <a:t>Sludge handling</a:t>
            </a:r>
          </a:p>
          <a:p>
            <a:pPr lvl="1"/>
            <a:r>
              <a:rPr lang="en-GB" noProof="0" dirty="0" smtClean="0">
                <a:latin typeface="Arial" charset="0"/>
              </a:rPr>
              <a:t>The ultimate purpose is the conversion of wastewater sludge into a form that can be handled economically and disposed off without damaging the environment or creating nuisance conditions</a:t>
            </a:r>
          </a:p>
          <a:p>
            <a:pPr lvl="1"/>
            <a:r>
              <a:rPr lang="en-GB" noProof="0" dirty="0" smtClean="0">
                <a:latin typeface="Arial" charset="0"/>
              </a:rPr>
              <a:t>Sludge treatment accounts for more than half of the total costs in a typical secondary treatment plant</a:t>
            </a:r>
          </a:p>
          <a:p>
            <a:pPr lvl="1"/>
            <a:r>
              <a:rPr lang="en-GB" noProof="0" dirty="0" smtClean="0">
                <a:latin typeface="Arial" charset="0"/>
              </a:rPr>
              <a:t>Sludge treatment methods are generally divided into three major categories:</a:t>
            </a:r>
          </a:p>
          <a:p>
            <a:pPr lvl="2">
              <a:spcBef>
                <a:spcPts val="0"/>
              </a:spcBef>
            </a:pPr>
            <a:r>
              <a:rPr lang="en-GB" sz="1800" noProof="0" dirty="0" smtClean="0">
                <a:latin typeface="Arial" charset="0"/>
              </a:rPr>
              <a:t>thickening, </a:t>
            </a:r>
          </a:p>
          <a:p>
            <a:pPr lvl="2">
              <a:spcBef>
                <a:spcPts val="0"/>
              </a:spcBef>
            </a:pPr>
            <a:r>
              <a:rPr lang="en-GB" sz="1800" noProof="0" dirty="0" smtClean="0">
                <a:latin typeface="Arial" charset="0"/>
              </a:rPr>
              <a:t>stabilization including inactivation of pathogenic organisms, and</a:t>
            </a:r>
          </a:p>
          <a:p>
            <a:pPr lvl="2">
              <a:spcBef>
                <a:spcPts val="0"/>
              </a:spcBef>
            </a:pPr>
            <a:r>
              <a:rPr lang="en-GB" sz="1800" noProof="0" dirty="0" smtClean="0">
                <a:latin typeface="Arial" charset="0"/>
              </a:rPr>
              <a:t>dewatering</a:t>
            </a:r>
          </a:p>
          <a:p>
            <a:pPr lvl="2">
              <a:spcBef>
                <a:spcPts val="0"/>
              </a:spcBef>
            </a:pPr>
            <a:endParaRPr lang="en-GB" sz="1800" noProof="0" dirty="0" smtClean="0">
              <a:latin typeface="Arial" charset="0"/>
            </a:endParaRPr>
          </a:p>
          <a:p>
            <a:pPr lvl="2">
              <a:spcBef>
                <a:spcPts val="0"/>
              </a:spcBef>
            </a:pPr>
            <a:endParaRPr lang="en-GB" sz="1800" noProof="0" dirty="0" smtClean="0">
              <a:latin typeface="Arial" charset="0"/>
            </a:endParaRPr>
          </a:p>
          <a:p>
            <a:endParaRPr lang="en-GB" noProof="0" dirty="0" smtClean="0"/>
          </a:p>
          <a:p>
            <a:endParaRPr lang="en-GB" noProof="0" dirty="0"/>
          </a:p>
        </p:txBody>
      </p:sp>
    </p:spTree>
    <p:extLst>
      <p:ext uri="{BB962C8B-B14F-4D97-AF65-F5344CB8AC3E}">
        <p14:creationId xmlns:p14="http://schemas.microsoft.com/office/powerpoint/2010/main" val="4189008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199" y="1326086"/>
            <a:ext cx="8432527" cy="4800077"/>
          </a:xfrm>
        </p:spPr>
        <p:txBody>
          <a:bodyPr>
            <a:normAutofit/>
          </a:bodyPr>
          <a:lstStyle/>
          <a:p>
            <a:pPr marL="0" lvl="1" indent="0">
              <a:spcBef>
                <a:spcPts val="0"/>
              </a:spcBef>
              <a:buNone/>
            </a:pPr>
            <a:r>
              <a:rPr lang="en-GB" sz="2400" b="1" dirty="0">
                <a:latin typeface="Helvetica"/>
                <a:cs typeface="Helvetica"/>
              </a:rPr>
              <a:t>Sludge handling: co-composting </a:t>
            </a:r>
            <a:endParaRPr lang="en-GB" sz="2400" b="1" dirty="0" smtClean="0">
              <a:latin typeface="Helvetica"/>
              <a:cs typeface="Helvetica"/>
            </a:endParaRPr>
          </a:p>
          <a:p>
            <a:pPr marL="0" lvl="1" indent="0">
              <a:spcBef>
                <a:spcPts val="0"/>
              </a:spcBef>
              <a:buNone/>
            </a:pPr>
            <a:endParaRPr lang="en-GB" sz="2400" b="1" noProof="0" dirty="0" smtClean="0">
              <a:latin typeface="Helvetica"/>
              <a:cs typeface="Helvetica"/>
            </a:endParaRPr>
          </a:p>
          <a:p>
            <a:pPr lvl="1">
              <a:spcBef>
                <a:spcPts val="0"/>
              </a:spcBef>
            </a:pPr>
            <a:r>
              <a:rPr lang="en-GB" dirty="0"/>
              <a:t>A ratio of 1:2 to 1:3 between dewatered sludge/UDDT matter and organic waste is mixed </a:t>
            </a:r>
          </a:p>
          <a:p>
            <a:pPr lvl="1">
              <a:spcBef>
                <a:spcPts val="0"/>
              </a:spcBef>
            </a:pPr>
            <a:r>
              <a:rPr lang="en-GB" dirty="0"/>
              <a:t>Mixed material is piled into long heaps (windrows) and left to decompose for approx. 3 months </a:t>
            </a:r>
          </a:p>
          <a:p>
            <a:pPr lvl="1">
              <a:spcBef>
                <a:spcPts val="0"/>
              </a:spcBef>
            </a:pPr>
            <a:r>
              <a:rPr lang="en-GB" dirty="0" smtClean="0"/>
              <a:t>Windrows </a:t>
            </a:r>
            <a:r>
              <a:rPr lang="en-GB" dirty="0"/>
              <a:t>are turned periodically to provide oxygen and ensure that all parts of the pile are subjected to the same heat treatment </a:t>
            </a:r>
          </a:p>
          <a:p>
            <a:pPr lvl="1">
              <a:spcBef>
                <a:spcPts val="0"/>
              </a:spcBef>
            </a:pPr>
            <a:r>
              <a:rPr lang="en-GB" dirty="0"/>
              <a:t>Piles should be insulated with compost or soil to promote an even distribution of heat </a:t>
            </a:r>
          </a:p>
          <a:p>
            <a:pPr lvl="1">
              <a:spcBef>
                <a:spcPts val="0"/>
              </a:spcBef>
            </a:pPr>
            <a:r>
              <a:rPr lang="en-GB" dirty="0"/>
              <a:t>Careful planning and design required to avoid failure </a:t>
            </a:r>
            <a:endParaRPr lang="en-GB" noProof="0" dirty="0" smtClean="0"/>
          </a:p>
          <a:p>
            <a:endParaRPr lang="en-GB" noProof="0" dirty="0"/>
          </a:p>
        </p:txBody>
      </p:sp>
    </p:spTree>
    <p:extLst>
      <p:ext uri="{BB962C8B-B14F-4D97-AF65-F5344CB8AC3E}">
        <p14:creationId xmlns:p14="http://schemas.microsoft.com/office/powerpoint/2010/main" val="1808030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83119" y="1944177"/>
            <a:ext cx="8229600" cy="271360"/>
          </a:xfrm>
        </p:spPr>
        <p:txBody>
          <a:bodyPr/>
          <a:lstStyle/>
          <a:p>
            <a:pPr algn="l"/>
            <a:r>
              <a:rPr lang="en-GB" sz="2400" b="1" noProof="0" dirty="0" smtClean="0">
                <a:latin typeface="Helvetica"/>
                <a:cs typeface="Helvetica"/>
              </a:rPr>
              <a:t>Sludge handling: co-composting </a:t>
            </a:r>
            <a:endParaRPr lang="en-GB" sz="2400" b="1" noProof="0" dirty="0">
              <a:latin typeface="Helvetica"/>
              <a:cs typeface="Helvetica"/>
            </a:endParaRPr>
          </a:p>
        </p:txBody>
      </p:sp>
      <p:pic>
        <p:nvPicPr>
          <p:cNvPr id="4" name="Bild 3" descr="Co-Compos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63" y="2550652"/>
            <a:ext cx="7727362" cy="3781650"/>
          </a:xfrm>
          <a:prstGeom prst="rect">
            <a:avLst/>
          </a:prstGeom>
        </p:spPr>
      </p:pic>
    </p:spTree>
    <p:extLst>
      <p:ext uri="{BB962C8B-B14F-4D97-AF65-F5344CB8AC3E}">
        <p14:creationId xmlns:p14="http://schemas.microsoft.com/office/powerpoint/2010/main" val="106745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GB" noProof="0" smtClean="0"/>
              <a:t>Table of Content</a:t>
            </a:r>
          </a:p>
          <a:p>
            <a:endParaRPr lang="en-GB" noProof="0" smtClean="0"/>
          </a:p>
          <a:p>
            <a:pPr lvl="1"/>
            <a:r>
              <a:rPr lang="en-GB" noProof="0" smtClean="0"/>
              <a:t>Preliminary treatment</a:t>
            </a:r>
          </a:p>
          <a:p>
            <a:pPr lvl="1"/>
            <a:r>
              <a:rPr lang="en-GB" noProof="0" smtClean="0"/>
              <a:t>Secondary treatment</a:t>
            </a:r>
          </a:p>
          <a:p>
            <a:pPr lvl="1"/>
            <a:r>
              <a:rPr lang="en-GB" noProof="0" smtClean="0"/>
              <a:t>Sludge handling</a:t>
            </a:r>
            <a:endParaRPr lang="en-GB" noProof="0"/>
          </a:p>
        </p:txBody>
      </p:sp>
    </p:spTree>
    <p:extLst>
      <p:ext uri="{BB962C8B-B14F-4D97-AF65-F5344CB8AC3E}">
        <p14:creationId xmlns:p14="http://schemas.microsoft.com/office/powerpoint/2010/main" val="33364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lvl="1" indent="0">
              <a:buNone/>
            </a:pPr>
            <a:r>
              <a:rPr lang="en-GB" sz="2400" b="1" noProof="0" dirty="0" smtClean="0">
                <a:latin typeface="Helvetica"/>
                <a:cs typeface="Helvetica"/>
              </a:rPr>
              <a:t>Preliminary treatment: general</a:t>
            </a:r>
          </a:p>
          <a:p>
            <a:pPr lvl="1"/>
            <a:r>
              <a:rPr lang="en-GB" noProof="0" dirty="0" smtClean="0"/>
              <a:t>The purpose of preliminary treatment is to protect plant equipment by removing those materials that could cause </a:t>
            </a:r>
            <a:r>
              <a:rPr lang="en-GB" b="1" noProof="0" dirty="0" smtClean="0"/>
              <a:t>clogs, jams</a:t>
            </a:r>
            <a:r>
              <a:rPr lang="en-GB" noProof="0" dirty="0" smtClean="0"/>
              <a:t>, or excessive </a:t>
            </a:r>
            <a:r>
              <a:rPr lang="en-GB" b="1" noProof="0" dirty="0" smtClean="0"/>
              <a:t>wear</a:t>
            </a:r>
            <a:r>
              <a:rPr lang="en-GB" noProof="0" dirty="0" smtClean="0"/>
              <a:t> to plant machinery. </a:t>
            </a:r>
          </a:p>
          <a:p>
            <a:pPr lvl="1"/>
            <a:r>
              <a:rPr lang="en-GB" noProof="0" dirty="0" smtClean="0"/>
              <a:t>Removal of various materials at the beginning of the treatment process saves valuable space within the treatment plant.</a:t>
            </a:r>
          </a:p>
          <a:p>
            <a:pPr lvl="1"/>
            <a:r>
              <a:rPr lang="en-GB" noProof="0" dirty="0" smtClean="0"/>
              <a:t>Preliminary treatment processes may include: </a:t>
            </a:r>
          </a:p>
          <a:p>
            <a:pPr lvl="1">
              <a:buFont typeface="Wingdings" charset="2"/>
              <a:buChar char="Ø"/>
            </a:pPr>
            <a:r>
              <a:rPr lang="en-GB" b="1" noProof="0" dirty="0" smtClean="0"/>
              <a:t>screening, shredding, grit removal, pre-aeration, chemical addition, </a:t>
            </a:r>
            <a:r>
              <a:rPr lang="en-GB" b="1" dirty="0"/>
              <a:t>flow </a:t>
            </a:r>
            <a:r>
              <a:rPr lang="en-GB" b="1" dirty="0" smtClean="0"/>
              <a:t>measurement and </a:t>
            </a:r>
            <a:r>
              <a:rPr lang="en-GB" b="1" noProof="0" dirty="0" smtClean="0"/>
              <a:t>flow equalization.</a:t>
            </a:r>
            <a:endParaRPr lang="en-GB" b="1" noProof="0" dirty="0"/>
          </a:p>
        </p:txBody>
      </p:sp>
    </p:spTree>
    <p:extLst>
      <p:ext uri="{BB962C8B-B14F-4D97-AF65-F5344CB8AC3E}">
        <p14:creationId xmlns:p14="http://schemas.microsoft.com/office/powerpoint/2010/main" val="1531659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lvl="1" indent="0">
              <a:buNone/>
            </a:pPr>
            <a:r>
              <a:rPr lang="en-GB" sz="2400" b="1" noProof="0" dirty="0" smtClean="0">
                <a:latin typeface="Helvetica"/>
                <a:cs typeface="Helvetica"/>
              </a:rPr>
              <a:t>Preliminary treatment: primary sedimentation</a:t>
            </a:r>
          </a:p>
          <a:p>
            <a:pPr lvl="1"/>
            <a:r>
              <a:rPr lang="en-GB" noProof="0" dirty="0" smtClean="0"/>
              <a:t>In primary sedimentation, wastewater enters a settling tank or basin. Solids that are heavier than water settle to the bottom, while solids that are lighter than water float to the top.</a:t>
            </a:r>
          </a:p>
          <a:p>
            <a:pPr lvl="1"/>
            <a:r>
              <a:rPr lang="en-GB" noProof="0" dirty="0" smtClean="0"/>
              <a:t>Settled solids are removed as sludge and floating solids are removed as scum. </a:t>
            </a:r>
          </a:p>
          <a:p>
            <a:pPr lvl="1"/>
            <a:r>
              <a:rPr lang="en-GB" noProof="0" dirty="0" smtClean="0"/>
              <a:t>Wastewater leaves the sedimentation tank over an effluent weir and on to the next step in treatment. </a:t>
            </a:r>
            <a:endParaRPr lang="en-GB" noProof="0" dirty="0"/>
          </a:p>
        </p:txBody>
      </p:sp>
    </p:spTree>
    <p:extLst>
      <p:ext uri="{BB962C8B-B14F-4D97-AF65-F5344CB8AC3E}">
        <p14:creationId xmlns:p14="http://schemas.microsoft.com/office/powerpoint/2010/main" val="2219857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Rectangle 4"/>
          <p:cNvSpPr>
            <a:spLocks noGrp="1" noChangeArrowheads="1"/>
          </p:cNvSpPr>
          <p:nvPr>
            <p:ph type="body" idx="1"/>
          </p:nvPr>
        </p:nvSpPr>
        <p:spPr>
          <a:xfrm>
            <a:off x="3419475" y="1270096"/>
            <a:ext cx="5511148" cy="4679854"/>
          </a:xfrm>
          <a:noFill/>
        </p:spPr>
        <p:txBody>
          <a:bodyPr>
            <a:normAutofit/>
          </a:bodyPr>
          <a:lstStyle/>
          <a:p>
            <a:pPr marL="285750" indent="-285750">
              <a:buFont typeface="Arial"/>
              <a:buChar char="•"/>
            </a:pPr>
            <a:r>
              <a:rPr lang="en-US" sz="2000" b="0" dirty="0"/>
              <a:t>Clarifiers used may be rectangular or circular. In rectangular clarifiers, wastewater flows from one end to the other, and the settled sludge is moved to a hopper at the one end, either by flights set on parallel chains or by a single bottom scraper set on a traveling bridge. Floating material (mostly grease and oil) is collected by a surface skimmer.</a:t>
            </a:r>
          </a:p>
          <a:p>
            <a:pPr marL="285750" indent="-285750">
              <a:buFont typeface="Arial"/>
              <a:buChar char="•"/>
            </a:pPr>
            <a:r>
              <a:rPr lang="en-US" sz="2000" b="0" dirty="0"/>
              <a:t>In circular tanks, the wastewater usually enters at the middle and flows outward. Settled sludge is pushed to a hopper in the middle of the tank bottom, and a surface skimmer removes floating material.</a:t>
            </a:r>
          </a:p>
          <a:p>
            <a:endParaRPr lang="en-US" sz="2000" b="0" dirty="0"/>
          </a:p>
        </p:txBody>
      </p:sp>
      <p:pic>
        <p:nvPicPr>
          <p:cNvPr id="23556" name="Picture 5" descr="circular sett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81" y="3619335"/>
            <a:ext cx="3095994" cy="2114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7" name="AutoShape 9" descr="data:image/jpg;base64,/9j/4AAQSkZJRgABAQAAAQABAAD/2wCEAAkGBhQSEBUUERQUFBUVFRUUFxQUFhQVGRgWFxcYGxcVFxgYHCYeFxkjGRQUHy8gJScsLDgsFiAxNTAqNSYrLCkBCQoKDgwOGg8PGikkHyUsLCkpLzUsLCwpKiwpKSkpLCksKiwpLCwsKSwsLCwsKSwsLCwsLC0sLCksLCwsLCksKf/AABEIAHcAsQMBIgACEQEDEQH/xAAbAAABBQEBAAAAAAAAAAAAAAAAAQIEBQYDB//EAD0QAAIBAgQCCAQDBQgDAAAAAAECEQADBBIhMQVBBhMiMlFhcYEjQpGhUrHwFGKCstEHFRYkM0Nyc5Kiwf/EABgBAQEBAQEAAAAAAAAAAAAAAAACAQME/8QAJBEAAgICAgIBBQEAAAAAAAAAAAECESExAxJBUTIiQmFx8AT/2gAMAwEAAhEDEQA/APQKWKflpctQWNoFPijLQCAUU8LRloBlLFOy0uWgG0tOy0Ba0CUU/LQRQDaKjYnilq337ij3qmxfTmyuiBnPloKWjDRRQTWDxfTy63+mqoPqarE4pdvvluXmE+YFLsxyR6Di+OWLXfuKPKZP0qFa6XWWmA8TGaK82xOCuiS1u+vmqq49ezM0mE4kyCA6nXa4jKZ8JHP2pknser2uN2W2ce+lSkvKdmB9CK8ww3GFg9YVUjwJM+dJ/f6FstrPcb8NpWJ+23vUdmtlWj1Mimsteap0jxKbuLXkzda//gmg92FTcL05vMyIIMsql2VZMsAYVdB96pSFm7y0VL6miqMsjAUuWn5KUJUljMtKBT8tQuPYhrWFvOhhltsVJ/FsDr5n7UBLApYrGWuL4i0ircukupIZjluLAkmYGvITPOrrE9IzbQE2y5jUpLLMakRrFcOP/RCbaXg6S43FJsuYoPnp66VhMZ0+uGQiheWv9Br96p8Rx+/c7zt7affeu1nK0ek4jitq2Jd1HvVNi+nNhe4C/pt+vesDcYnViT4kmfTU1yuXAozEqRJEZgGMbwokn6VStkuXo2/Dum73cRbt5FVXYITzE6AjwMx41XdK8Zct3cvWPlKK2reMg6+orNcIxZFxXbTK6uoCk6AgwT46RtV10g4kMTcV7ROiFfkJHaYxHMCeYreronv4eyoa6S5WZaMxjtaeOao2Iv5XywWI3CyZ05EfrSn4fAhDPazeJJmpJdvGfJgDRKJDsiYF2Em4CZMhTBA30IB15c653MOSf9QEajKy5eyZnUA667+VTDdHzKPUEj7H+tRcDfFySxAX5dC0iW3I2OlXRN+SPguH3bZYrinRQCQc2YD18oq2tviLtsi5ftXUYEZyqyBtIJ2PnVZhsF1j5LjBEumFPfM+EkiA3vG3Or5+joAhX7IM5XWRvP5+VS2vZST9DeCcNstftWw4uBiLbDSe60H0zlZjxqFfxL6pOVQSMiAIunksT71KscOe3iRfUBmRgyqDGxGmu0xHvRxS1LtdX/TuO5H7rTLW28HWYI9xI1rk15OiKwrXfha/Htf9ifzCmEVtegnALVxDedczLchZJgQAZgbmTRZFG6iimx+portZtHM+dVH+I1zOoUjISC7ghDB3DaA/WoPHrzC+YJGi+Y28DpVBjuHJeMuXRz86HMPe28j6RXByLNU3FGbZgB5QPvULiHDP2lMpa7BiSh3G8EsIjQVDtXbiWbvVhblzqiLTIBmDgGJtvqNxsTXnHSHi+Ic2lvXr5YsQyliq6DUZBAmSKmry2HKj0VsFatMFN+2MoOYPelgNjnK+M6z4VJwqWbSSl20VZpzdZIE7BRyHgJry1mFpFUaKIOuoOmvt967W+OXLTdXetmOTFZVhvoG3Ho1OHi49pVZnJyzpWanj3H7F05FVpDGbuUMxj5VUEAKfNuW1UOIttchQCEGoDt2p5Tl5TOgqRYu2W1yFZ5rMfQ/0Nd7iKFLBwQBJ8fpXo6SSxo4rki3+Rly7mTIwIXwQx6SOfuTXNMKg7pA/5CPvRqQG1g84MGuTYgbDX0/rW90/kgoy+1l50aVUxSNdZUAFwhmIAzBGyiT5mufSm3/mmzBRATugAdwGfUzvVdwnhf7TfS2SEBzEHeGUFpgabJHuDyiu/EcE63ct4CVA5g94AjbQ6HwrMbTNrCTIVzFEKQhZjGg7w+ppbAKIRBbcgkmdhEjb2qQE/W1MuLc0KpmTm0ELPgGPZ/Os7N7HVJUjncsBtGAO2/jXNL9snLmUEaZY5+QjX2q64ZYtMM152UcltjQ+t0zOs90Crm10Ys3JKC3bU7dUS1w+BdmJE76Qayq2as6Mk3R3EKFuEdmUHxMlsmTsq766RsdBvV7dxrLpcR19RP30P2qxbo5etmbNyY2BJU/eV/KuGJ49fsAftCLlOnbET6FZBrVXijGn5tEYY1PxD0Jy/wA0TUDE4tUxSIokX8q3UI0ImFuCNnUT2h4exk4jjVq6ITDi2SCTcObQDeLVvtOfWKdw3o3bv5bmHe6xgyzhEh42yADJvqwOx51LS9Gq/ZXcUwHU3ntE5sjRO0jQg/Qit5/Z4P8AKv8A9p/lWsb0kuh8U7KQe6CVMgsFAaDzEjett0AslcIZBE3GIkRIyrqPEVkdlGjop0UldDTH9ID8dv4fyFVYNa3iPAhdJYMVY+48NtxWEXitrrChcKwJWG0kgxodq4NGlzhG7Q2OoMGORkkzsIBk+Fea/wBo/FeuxZe0rKgYMrkRmIVVzLpt2RXpV7hltsLmu4gYdXbts2UTbUn4YJI3IBJpmLu4O7gL4tdu2lpsrMsKTBGa3I1M/NG/M1SwY8njtvG3ChMgNmUCBygmp/DXuLoGME6qdVPqp0q0tdGVdM1lhyYqTmy6bEqJHuvvXW1w8p3h76EH0I0q+ricnJSOuHIjVQPNNPsdD7RXLiV1VUGQddiCu2vnHqDUh2CiTpUbEWhcK6wCMwIEzr4EayJrHJ0XBZOiXnKFXUDXaDt3gQpE7fkaMwkAEa6geX6P3q0wXRu4V7uRY7905PHXLuBqdIFSv8Mpc1S8LrjsnsnLJA/AQdsp1MelSpuTp6N6Ujv0Lwnx+sMZUV10IJDMpCyBrzNWnSbov1rtfDn5TlE8gABp3hI89+VVWHt4jDLBUhdyFGdPWV7Q9wfWrHAdJVAhlMTJYQ6yOZHL7V16urWSey08FTg8O9kl7lkXADozyw8ZURlU8tQDVth+L2nYNeLgjYEnqxv+EwTrzq8tcRtXVGUgmdwdY10mZHprXA4HDX82WMykBmRtR4gkaT61nZaZvV7ixg4bh7uqhfW2cp94396qeJ8Lt2Tpd7Z7tuCbjHwAt6n3Fd8b0UZIa0+adtCrDzlO8PSarsDgMTadRby22YEvmCsGAMS9066TsYOtNfFjfyQ18ZjkHzWxlmGyXbgG05Rt9CakcExLftGVrQZm/wB9ma5dBgkgqwlByAAX1qVjeMWbLHqQLjknM0FVk79vvNr4QKZhMFjMYIHw7R306u2fYa3PvUt34NSrQ/iBw1rR/ivMmGzOCREl+6mmhiTSYTh2IxIiygsWW3MsA3mzE5rhj2rScI6G2LMFh1rj5mHZH/FdvrJq9NFH2UUHCeh1izDMOtcc3AgHyXb6zV4TTopIqjRJpKdFFAcwK8R45wiXY+JJ+pr2wmvPXsBtTXOToxqzKcH6LdYQ16TbXZTMt5DwWtB0su9Xh7VoBlW6RcbKP9tTCqB4Df1qfMU7pE6FMO7o72haKOyzCNpGb71F2ZVHnLXSr/DbJHiVmeQzAwPXT2rV8O665oENw6ZiezEjm+x/9qiPw9XuDqkW6B2iVTKwE7tbPZbYeE1ZWcZJ21kS1oEN6NaP30avRBOvpf8Afo4yav6kN4jw0KCXUqBuywJ0IgMJUny7JqpVlssl2yxywVBRCGBnmDofaK12Dx5OvZvDadnHllYkewqn4rxizavx1bsuQHqV7Azy2Yup2AWOW9HKnlFRWMMlYTpAx0uDOI1A7LRzzKdSPKSKvsBxS04AQhY+U6R7Vwe/hTh7bOEW0yA21YCYjRVUazuNKp7vCGuGbKtbtgTmxJ+6DvgepqHKE9qi1Gccp2au44UFiQAN2JAH1OlUWLa3fJ6qz1hH+9JtIPPrN29qpWwd5GBuDrIWVZz1tsNykL3fQg6eFaLo/jHv22W9lZlhMtuJYETrGirBHdjnNR065OnZPDKn/DRcSLyXGEhlhgNRIEpq2hGraV0tW8RZa2GNy2shTbVVuIcxElSveInmJ03q5xfHbNiUmGGhS0oaD5tos7eNMwN3FYkf5e31SnQ4h9WI8jy/gFUpSZDS8ErH8YTDoSxMmctmZYn8dyZyD7/lVlw622JwYYhVe7bZTIPMsszvGkx570nCuhtm0c1z41zctc1E+S6/UzV/VJGlBwjoZYswWHWuPmcaD0Xb6zV9FE0VpoUhpaSgEpDS000AUUUUBHOorz61iFacp1XssOakaEMNwQZr0CsL066NHrBibJKM0BiuhzcifUD6jzrnJWYzmbldMNjmQ9k6HcHUN6jnWYw/H3Q5b6yPxqNf4l5+1XGGxK3BKMGHl+R8KijLJt/gtu72sORYu79WSQjH9xvkP6iqS7jWzlMQmdk0JnLcXwIYaMOYPPxq3zHl5R6zp965ccs5uI3ZjS1bDQI11j7ED2rfyGiLZti4ZtOHP4X+HeHow0f71W8WwrPeQO7q0BYYZXgHQKScp3Ou2m1Tr+BFTuH4MGzcv3SGt2tIuAtJ5hDIgyQPU1a5G8Mjolog8Ie4cQptIFZeyy3VUuQI17oFsAAkEeOk1sm4cLjS4zsB3ROUA82JP3P0rJYTjti3dDqL5ADAWwyqva31kmNBpUuz+2Y+Vsr1VgnWCVT+JjrcPjFZ1zsvtaLHiXSi1ZORfikaRaIRF8s0En2qNw39rxM/s6LYtt3rigqD6uZZ/ar7gnQSxZhrnxn/AHhCD0Xn6mtMKpRo3L2UPBuhNizDP8Z/Fh2QfJf/AKZ9q0U0yaWqAs0E0lJNDR00TTZomgFmkpJpJoBZpCaSaQmgHTRXOaWgOE0zEWFdCjbMIP8AX23pYpRUg8/4t0eKmHGvI8j5is9jOH9UVZWKOzBFI5sQSAfpzr2F7QYQwBB3B1H0rO8W6BWMQyZ2uKiNnyKQCTy7e6j7+dTRLRjuEcYfrrdu8mrXEXOug1Yd4Hb1H0q2u3B/eOJW4QrN1eUE6EZREE8/KncX4V1d0jmpzK3iN1P68KdxHha4xjctsFvlQGtXIyOF2CkCQd9dfMc6x5wFgXF4MgGBJ2CjcsdAPc1VdM+Lrh7FrCAnMB1lwAaltYn1Yk/SrJb/APd9oPibme6QeqwwOfLIjvb+WY6chOtZ3o50bu8SxT3bxOXNmuv+VtPAxp5CkVQk7O/Qfos+NfrLoKYdDBA0Nxh8gPh4kem9evW0CgKoAAAAA0AA2AHIVywuGW2ipbUKiCFUbAV1roEqHUs02lrShZomkiiKwCzRNJFFaBZomkpDQC00mlNNIoAmkNEUhoBZoptLQEcPS56KKkC56XPRRQHLE4dLgi4oYefL0O4rPcR6Nssmwc0ahSQGB5a7H10NFFY0CPwv+z5S/WYxzecmSsmJ/eY6t6aCtfZtIihUUKo2VQAB7CiiqMo6B6XPRRQ0A9OLUUUAZ6M9FFAGekz0tFaBM9AeiigCaKKKwDDcFNNyiigE6yiiigP/2Q=="/>
          <p:cNvSpPr>
            <a:spLocks noChangeAspect="1" noChangeArrowheads="1"/>
          </p:cNvSpPr>
          <p:nvPr/>
        </p:nvSpPr>
        <p:spPr bwMode="auto">
          <a:xfrm>
            <a:off x="114300" y="-552450"/>
            <a:ext cx="1685925" cy="113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558" name="AutoShape 11" descr="data:image/jpg;base64,/9j/4AAQSkZJRgABAQAAAQABAAD/2wCEAAkGBhQSEBUUERQUFBUVFRUUFxQUFhQVGRgWFxcYGxcVFxgYHCYeFxkjGRQUHy8gJScsLDgsFiAxNTAqNSYrLCkBCQoKDgwOGg8PGikkHyUsLCkpLzUsLCwpKiwpKSkpLCksKiwpLCwsKSwsLCwsKSwsLCwsLC0sLCksLCwsLCksKf/AABEIAHcAsQMBIgACEQEDEQH/xAAbAAABBQEBAAAAAAAAAAAAAAAAAQIEBQYDB//EAD0QAAIBAgQCCAQDBQgDAAAAAAECEQADBBIhMQVBBhMiMlFhcYEjQpGhUrHwFGKCstEHFRYkM0Nyc5Kiwf/EABgBAQEBAQEAAAAAAAAAAAAAAAACAQME/8QAJBEAAgICAgIBBQEAAAAAAAAAAAECESExAxJBUTIiQmFx8AT/2gAMAwEAAhEDEQA/APQKWKflpctQWNoFPijLQCAUU8LRloBlLFOy0uWgG0tOy0Ba0CUU/LQRQDaKjYnilq337ij3qmxfTmyuiBnPloKWjDRRQTWDxfTy63+mqoPqarE4pdvvluXmE+YFLsxyR6Di+OWLXfuKPKZP0qFa6XWWmA8TGaK82xOCuiS1u+vmqq49ezM0mE4kyCA6nXa4jKZ8JHP2pknser2uN2W2ce+lSkvKdmB9CK8ww3GFg9YVUjwJM+dJ/f6FstrPcb8NpWJ+23vUdmtlWj1Mimsteap0jxKbuLXkzda//gmg92FTcL05vMyIIMsql2VZMsAYVdB96pSFm7y0VL6miqMsjAUuWn5KUJUljMtKBT8tQuPYhrWFvOhhltsVJ/FsDr5n7UBLApYrGWuL4i0ircukupIZjluLAkmYGvITPOrrE9IzbQE2y5jUpLLMakRrFcOP/RCbaXg6S43FJsuYoPnp66VhMZ0+uGQiheWv9Br96p8Rx+/c7zt7affeu1nK0ek4jitq2Jd1HvVNi+nNhe4C/pt+vesDcYnViT4kmfTU1yuXAozEqRJEZgGMbwokn6VStkuXo2/Dum73cRbt5FVXYITzE6AjwMx41XdK8Zct3cvWPlKK2reMg6+orNcIxZFxXbTK6uoCk6AgwT46RtV10g4kMTcV7ROiFfkJHaYxHMCeYreronv4eyoa6S5WZaMxjtaeOao2Iv5XywWI3CyZ05EfrSn4fAhDPazeJJmpJdvGfJgDRKJDsiYF2Em4CZMhTBA30IB15c653MOSf9QEajKy5eyZnUA667+VTDdHzKPUEj7H+tRcDfFySxAX5dC0iW3I2OlXRN+SPguH3bZYrinRQCQc2YD18oq2tviLtsi5ftXUYEZyqyBtIJ2PnVZhsF1j5LjBEumFPfM+EkiA3vG3Or5+joAhX7IM5XWRvP5+VS2vZST9DeCcNstftWw4uBiLbDSe60H0zlZjxqFfxL6pOVQSMiAIunksT71KscOe3iRfUBmRgyqDGxGmu0xHvRxS1LtdX/TuO5H7rTLW28HWYI9xI1rk15OiKwrXfha/Htf9ifzCmEVtegnALVxDedczLchZJgQAZgbmTRZFG6iimx+portZtHM+dVH+I1zOoUjISC7ghDB3DaA/WoPHrzC+YJGi+Y28DpVBjuHJeMuXRz86HMPe28j6RXByLNU3FGbZgB5QPvULiHDP2lMpa7BiSh3G8EsIjQVDtXbiWbvVhblzqiLTIBmDgGJtvqNxsTXnHSHi+Ic2lvXr5YsQyliq6DUZBAmSKmry2HKj0VsFatMFN+2MoOYPelgNjnK+M6z4VJwqWbSSl20VZpzdZIE7BRyHgJry1mFpFUaKIOuoOmvt967W+OXLTdXetmOTFZVhvoG3Ho1OHi49pVZnJyzpWanj3H7F05FVpDGbuUMxj5VUEAKfNuW1UOIttchQCEGoDt2p5Tl5TOgqRYu2W1yFZ5rMfQ/0Nd7iKFLBwQBJ8fpXo6SSxo4rki3+Rly7mTIwIXwQx6SOfuTXNMKg7pA/5CPvRqQG1g84MGuTYgbDX0/rW90/kgoy+1l50aVUxSNdZUAFwhmIAzBGyiT5mufSm3/mmzBRATugAdwGfUzvVdwnhf7TfS2SEBzEHeGUFpgabJHuDyiu/EcE63ct4CVA5g94AjbQ6HwrMbTNrCTIVzFEKQhZjGg7w+ppbAKIRBbcgkmdhEjb2qQE/W1MuLc0KpmTm0ELPgGPZ/Os7N7HVJUjncsBtGAO2/jXNL9snLmUEaZY5+QjX2q64ZYtMM152UcltjQ+t0zOs90Crm10Ys3JKC3bU7dUS1w+BdmJE76Qayq2as6Mk3R3EKFuEdmUHxMlsmTsq766RsdBvV7dxrLpcR19RP30P2qxbo5etmbNyY2BJU/eV/KuGJ49fsAftCLlOnbET6FZBrVXijGn5tEYY1PxD0Jy/wA0TUDE4tUxSIokX8q3UI0ImFuCNnUT2h4exk4jjVq6ITDi2SCTcObQDeLVvtOfWKdw3o3bv5bmHe6xgyzhEh42yADJvqwOx51LS9Gq/ZXcUwHU3ntE5sjRO0jQg/Qit5/Z4P8AKv8A9p/lWsb0kuh8U7KQe6CVMgsFAaDzEjett0AslcIZBE3GIkRIyrqPEVkdlGjop0UldDTH9ID8dv4fyFVYNa3iPAhdJYMVY+48NtxWEXitrrChcKwJWG0kgxodq4NGlzhG7Q2OoMGORkkzsIBk+Fea/wBo/FeuxZe0rKgYMrkRmIVVzLpt2RXpV7hltsLmu4gYdXbts2UTbUn4YJI3IBJpmLu4O7gL4tdu2lpsrMsKTBGa3I1M/NG/M1SwY8njtvG3ChMgNmUCBygmp/DXuLoGME6qdVPqp0q0tdGVdM1lhyYqTmy6bEqJHuvvXW1w8p3h76EH0I0q+ricnJSOuHIjVQPNNPsdD7RXLiV1VUGQddiCu2vnHqDUh2CiTpUbEWhcK6wCMwIEzr4EayJrHJ0XBZOiXnKFXUDXaDt3gQpE7fkaMwkAEa6geX6P3q0wXRu4V7uRY7905PHXLuBqdIFSv8Mpc1S8LrjsnsnLJA/AQdsp1MelSpuTp6N6Ujv0Lwnx+sMZUV10IJDMpCyBrzNWnSbov1rtfDn5TlE8gABp3hI89+VVWHt4jDLBUhdyFGdPWV7Q9wfWrHAdJVAhlMTJYQ6yOZHL7V16urWSey08FTg8O9kl7lkXADozyw8ZURlU8tQDVth+L2nYNeLgjYEnqxv+EwTrzq8tcRtXVGUgmdwdY10mZHprXA4HDX82WMykBmRtR4gkaT61nZaZvV7ixg4bh7uqhfW2cp94396qeJ8Lt2Tpd7Z7tuCbjHwAt6n3Fd8b0UZIa0+adtCrDzlO8PSarsDgMTadRby22YEvmCsGAMS9066TsYOtNfFjfyQ18ZjkHzWxlmGyXbgG05Rt9CakcExLftGVrQZm/wB9ma5dBgkgqwlByAAX1qVjeMWbLHqQLjknM0FVk79vvNr4QKZhMFjMYIHw7R306u2fYa3PvUt34NSrQ/iBw1rR/ivMmGzOCREl+6mmhiTSYTh2IxIiygsWW3MsA3mzE5rhj2rScI6G2LMFh1rj5mHZH/FdvrJq9NFH2UUHCeh1izDMOtcc3AgHyXb6zV4TTopIqjRJpKdFFAcwK8R45wiXY+JJ+pr2wmvPXsBtTXOToxqzKcH6LdYQ16TbXZTMt5DwWtB0su9Xh7VoBlW6RcbKP9tTCqB4Df1qfMU7pE6FMO7o72haKOyzCNpGb71F2ZVHnLXSr/DbJHiVmeQzAwPXT2rV8O665oENw6ZiezEjm+x/9qiPw9XuDqkW6B2iVTKwE7tbPZbYeE1ZWcZJ21kS1oEN6NaP30avRBOvpf8Afo4yav6kN4jw0KCXUqBuywJ0IgMJUny7JqpVlssl2yxywVBRCGBnmDofaK12Dx5OvZvDadnHllYkewqn4rxizavx1bsuQHqV7Azy2Yup2AWOW9HKnlFRWMMlYTpAx0uDOI1A7LRzzKdSPKSKvsBxS04AQhY+U6R7Vwe/hTh7bOEW0yA21YCYjRVUazuNKp7vCGuGbKtbtgTmxJ+6DvgepqHKE9qi1Gccp2au44UFiQAN2JAH1OlUWLa3fJ6qz1hH+9JtIPPrN29qpWwd5GBuDrIWVZz1tsNykL3fQg6eFaLo/jHv22W9lZlhMtuJYETrGirBHdjnNR065OnZPDKn/DRcSLyXGEhlhgNRIEpq2hGraV0tW8RZa2GNy2shTbVVuIcxElSveInmJ03q5xfHbNiUmGGhS0oaD5tos7eNMwN3FYkf5e31SnQ4h9WI8jy/gFUpSZDS8ErH8YTDoSxMmctmZYn8dyZyD7/lVlw622JwYYhVe7bZTIPMsszvGkx570nCuhtm0c1z41zctc1E+S6/UzV/VJGlBwjoZYswWHWuPmcaD0Xb6zV9FE0VpoUhpaSgEpDS000AUUUUBHOorz61iFacp1XssOakaEMNwQZr0CsL066NHrBibJKM0BiuhzcifUD6jzrnJWYzmbldMNjmQ9k6HcHUN6jnWYw/H3Q5b6yPxqNf4l5+1XGGxK3BKMGHl+R8KijLJt/gtu72sORYu79WSQjH9xvkP6iqS7jWzlMQmdk0JnLcXwIYaMOYPPxq3zHl5R6zp965ccs5uI3ZjS1bDQI11j7ED2rfyGiLZti4ZtOHP4X+HeHow0f71W8WwrPeQO7q0BYYZXgHQKScp3Ou2m1Tr+BFTuH4MGzcv3SGt2tIuAtJ5hDIgyQPU1a5G8Mjolog8Ie4cQptIFZeyy3VUuQI17oFsAAkEeOk1sm4cLjS4zsB3ROUA82JP3P0rJYTjti3dDqL5ADAWwyqva31kmNBpUuz+2Y+Vsr1VgnWCVT+JjrcPjFZ1zsvtaLHiXSi1ZORfikaRaIRF8s0En2qNw39rxM/s6LYtt3rigqD6uZZ/ar7gnQSxZhrnxn/AHhCD0Xn6mtMKpRo3L2UPBuhNizDP8Z/Fh2QfJf/AKZ9q0U0yaWqAs0E0lJNDR00TTZomgFmkpJpJoBZpCaSaQmgHTRXOaWgOE0zEWFdCjbMIP8AX23pYpRUg8/4t0eKmHGvI8j5is9jOH9UVZWKOzBFI5sQSAfpzr2F7QYQwBB3B1H0rO8W6BWMQyZ2uKiNnyKQCTy7e6j7+dTRLRjuEcYfrrdu8mrXEXOug1Yd4Hb1H0q2u3B/eOJW4QrN1eUE6EZREE8/KncX4V1d0jmpzK3iN1P68KdxHha4xjctsFvlQGtXIyOF2CkCQd9dfMc6x5wFgXF4MgGBJ2CjcsdAPc1VdM+Lrh7FrCAnMB1lwAaltYn1Yk/SrJb/APd9oPibme6QeqwwOfLIjvb+WY6chOtZ3o50bu8SxT3bxOXNmuv+VtPAxp5CkVQk7O/Qfos+NfrLoKYdDBA0Nxh8gPh4kem9evW0CgKoAAAAA0AA2AHIVywuGW2ipbUKiCFUbAV1roEqHUs02lrShZomkiiKwCzRNJFFaBZomkpDQC00mlNNIoAmkNEUhoBZoptLQEcPS56KKkC56XPRRQHLE4dLgi4oYefL0O4rPcR6Nssmwc0ahSQGB5a7H10NFFY0CPwv+z5S/WYxzecmSsmJ/eY6t6aCtfZtIihUUKo2VQAB7CiiqMo6B6XPRRQ0A9OLUUUAZ6M9FFAGekz0tFaBM9AeiigCaKKKwDDcFNNyiigE6yiiigP/2Q=="/>
          <p:cNvSpPr>
            <a:spLocks noChangeAspect="1" noChangeArrowheads="1"/>
          </p:cNvSpPr>
          <p:nvPr/>
        </p:nvSpPr>
        <p:spPr bwMode="auto">
          <a:xfrm>
            <a:off x="114300" y="-552450"/>
            <a:ext cx="1685925" cy="113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559" name="AutoShape 13" descr="data:image/jpg;base64,/9j/4AAQSkZJRgABAQAAAQABAAD/2wCEAAkGBhQSEBUUERQUFBUVFRUUFxQUFhQVGRgWFxcYGxcVFxgYHCYeFxkjGRQUHy8gJScsLDgsFiAxNTAqNSYrLCkBCQoKDgwOGg8PGikkHyUsLCkpLzUsLCwpKiwpKSkpLCksKiwpLCwsKSwsLCwsKSwsLCwsLC0sLCksLCwsLCksKf/AABEIAHcAsQMBIgACEQEDEQH/xAAbAAABBQEBAAAAAAAAAAAAAAAAAQIEBQYDB//EAD0QAAIBAgQCCAQDBQgDAAAAAAECEQADBBIhMQVBBhMiMlFhcYEjQpGhUrHwFGKCstEHFRYkM0Nyc5Kiwf/EABgBAQEBAQEAAAAAAAAAAAAAAAACAQME/8QAJBEAAgICAgIBBQEAAAAAAAAAAAECESExAxJBUTIiQmFx8AT/2gAMAwEAAhEDEQA/APQKWKflpctQWNoFPijLQCAUU8LRloBlLFOy0uWgG0tOy0Ba0CUU/LQRQDaKjYnilq337ij3qmxfTmyuiBnPloKWjDRRQTWDxfTy63+mqoPqarE4pdvvluXmE+YFLsxyR6Di+OWLXfuKPKZP0qFa6XWWmA8TGaK82xOCuiS1u+vmqq49ezM0mE4kyCA6nXa4jKZ8JHP2pknser2uN2W2ce+lSkvKdmB9CK8ww3GFg9YVUjwJM+dJ/f6FstrPcb8NpWJ+23vUdmtlWj1Mimsteap0jxKbuLXkzda//gmg92FTcL05vMyIIMsql2VZMsAYVdB96pSFm7y0VL6miqMsjAUuWn5KUJUljMtKBT8tQuPYhrWFvOhhltsVJ/FsDr5n7UBLApYrGWuL4i0ircukupIZjluLAkmYGvITPOrrE9IzbQE2y5jUpLLMakRrFcOP/RCbaXg6S43FJsuYoPnp66VhMZ0+uGQiheWv9Br96p8Rx+/c7zt7affeu1nK0ek4jitq2Jd1HvVNi+nNhe4C/pt+vesDcYnViT4kmfTU1yuXAozEqRJEZgGMbwokn6VStkuXo2/Dum73cRbt5FVXYITzE6AjwMx41XdK8Zct3cvWPlKK2reMg6+orNcIxZFxXbTK6uoCk6AgwT46RtV10g4kMTcV7ROiFfkJHaYxHMCeYreronv4eyoa6S5WZaMxjtaeOao2Iv5XywWI3CyZ05EfrSn4fAhDPazeJJmpJdvGfJgDRKJDsiYF2Em4CZMhTBA30IB15c653MOSf9QEajKy5eyZnUA667+VTDdHzKPUEj7H+tRcDfFySxAX5dC0iW3I2OlXRN+SPguH3bZYrinRQCQc2YD18oq2tviLtsi5ftXUYEZyqyBtIJ2PnVZhsF1j5LjBEumFPfM+EkiA3vG3Or5+joAhX7IM5XWRvP5+VS2vZST9DeCcNstftWw4uBiLbDSe60H0zlZjxqFfxL6pOVQSMiAIunksT71KscOe3iRfUBmRgyqDGxGmu0xHvRxS1LtdX/TuO5H7rTLW28HWYI9xI1rk15OiKwrXfha/Htf9ifzCmEVtegnALVxDedczLchZJgQAZgbmTRZFG6iimx+portZtHM+dVH+I1zOoUjISC7ghDB3DaA/WoPHrzC+YJGi+Y28DpVBjuHJeMuXRz86HMPe28j6RXByLNU3FGbZgB5QPvULiHDP2lMpa7BiSh3G8EsIjQVDtXbiWbvVhblzqiLTIBmDgGJtvqNxsTXnHSHi+Ic2lvXr5YsQyliq6DUZBAmSKmry2HKj0VsFatMFN+2MoOYPelgNjnK+M6z4VJwqWbSSl20VZpzdZIE7BRyHgJry1mFpFUaKIOuoOmvt967W+OXLTdXetmOTFZVhvoG3Ho1OHi49pVZnJyzpWanj3H7F05FVpDGbuUMxj5VUEAKfNuW1UOIttchQCEGoDt2p5Tl5TOgqRYu2W1yFZ5rMfQ/0Nd7iKFLBwQBJ8fpXo6SSxo4rki3+Rly7mTIwIXwQx6SOfuTXNMKg7pA/5CPvRqQG1g84MGuTYgbDX0/rW90/kgoy+1l50aVUxSNdZUAFwhmIAzBGyiT5mufSm3/mmzBRATugAdwGfUzvVdwnhf7TfS2SEBzEHeGUFpgabJHuDyiu/EcE63ct4CVA5g94AjbQ6HwrMbTNrCTIVzFEKQhZjGg7w+ppbAKIRBbcgkmdhEjb2qQE/W1MuLc0KpmTm0ELPgGPZ/Os7N7HVJUjncsBtGAO2/jXNL9snLmUEaZY5+QjX2q64ZYtMM152UcltjQ+t0zOs90Crm10Ys3JKC3bU7dUS1w+BdmJE76Qayq2as6Mk3R3EKFuEdmUHxMlsmTsq766RsdBvV7dxrLpcR19RP30P2qxbo5etmbNyY2BJU/eV/KuGJ49fsAftCLlOnbET6FZBrVXijGn5tEYY1PxD0Jy/wA0TUDE4tUxSIokX8q3UI0ImFuCNnUT2h4exk4jjVq6ITDi2SCTcObQDeLVvtOfWKdw3o3bv5bmHe6xgyzhEh42yADJvqwOx51LS9Gq/ZXcUwHU3ntE5sjRO0jQg/Qit5/Z4P8AKv8A9p/lWsb0kuh8U7KQe6CVMgsFAaDzEjett0AslcIZBE3GIkRIyrqPEVkdlGjop0UldDTH9ID8dv4fyFVYNa3iPAhdJYMVY+48NtxWEXitrrChcKwJWG0kgxodq4NGlzhG7Q2OoMGORkkzsIBk+Fea/wBo/FeuxZe0rKgYMrkRmIVVzLpt2RXpV7hltsLmu4gYdXbts2UTbUn4YJI3IBJpmLu4O7gL4tdu2lpsrMsKTBGa3I1M/NG/M1SwY8njtvG3ChMgNmUCBygmp/DXuLoGME6qdVPqp0q0tdGVdM1lhyYqTmy6bEqJHuvvXW1w8p3h76EH0I0q+ricnJSOuHIjVQPNNPsdD7RXLiV1VUGQddiCu2vnHqDUh2CiTpUbEWhcK6wCMwIEzr4EayJrHJ0XBZOiXnKFXUDXaDt3gQpE7fkaMwkAEa6geX6P3q0wXRu4V7uRY7905PHXLuBqdIFSv8Mpc1S8LrjsnsnLJA/AQdsp1MelSpuTp6N6Ujv0Lwnx+sMZUV10IJDMpCyBrzNWnSbov1rtfDn5TlE8gABp3hI89+VVWHt4jDLBUhdyFGdPWV7Q9wfWrHAdJVAhlMTJYQ6yOZHL7V16urWSey08FTg8O9kl7lkXADozyw8ZURlU8tQDVth+L2nYNeLgjYEnqxv+EwTrzq8tcRtXVGUgmdwdY10mZHprXA4HDX82WMykBmRtR4gkaT61nZaZvV7ixg4bh7uqhfW2cp94396qeJ8Lt2Tpd7Z7tuCbjHwAt6n3Fd8b0UZIa0+adtCrDzlO8PSarsDgMTadRby22YEvmCsGAMS9066TsYOtNfFjfyQ18ZjkHzWxlmGyXbgG05Rt9CakcExLftGVrQZm/wB9ma5dBgkgqwlByAAX1qVjeMWbLHqQLjknM0FVk79vvNr4QKZhMFjMYIHw7R306u2fYa3PvUt34NSrQ/iBw1rR/ivMmGzOCREl+6mmhiTSYTh2IxIiygsWW3MsA3mzE5rhj2rScI6G2LMFh1rj5mHZH/FdvrJq9NFH2UUHCeh1izDMOtcc3AgHyXb6zV4TTopIqjRJpKdFFAcwK8R45wiXY+JJ+pr2wmvPXsBtTXOToxqzKcH6LdYQ16TbXZTMt5DwWtB0su9Xh7VoBlW6RcbKP9tTCqB4Df1qfMU7pE6FMO7o72haKOyzCNpGb71F2ZVHnLXSr/DbJHiVmeQzAwPXT2rV8O665oENw6ZiezEjm+x/9qiPw9XuDqkW6B2iVTKwE7tbPZbYeE1ZWcZJ21kS1oEN6NaP30avRBOvpf8Afo4yav6kN4jw0KCXUqBuywJ0IgMJUny7JqpVlssl2yxywVBRCGBnmDofaK12Dx5OvZvDadnHllYkewqn4rxizavx1bsuQHqV7Azy2Yup2AWOW9HKnlFRWMMlYTpAx0uDOI1A7LRzzKdSPKSKvsBxS04AQhY+U6R7Vwe/hTh7bOEW0yA21YCYjRVUazuNKp7vCGuGbKtbtgTmxJ+6DvgepqHKE9qi1Gccp2au44UFiQAN2JAH1OlUWLa3fJ6qz1hH+9JtIPPrN29qpWwd5GBuDrIWVZz1tsNykL3fQg6eFaLo/jHv22W9lZlhMtuJYETrGirBHdjnNR065OnZPDKn/DRcSLyXGEhlhgNRIEpq2hGraV0tW8RZa2GNy2shTbVVuIcxElSveInmJ03q5xfHbNiUmGGhS0oaD5tos7eNMwN3FYkf5e31SnQ4h9WI8jy/gFUpSZDS8ErH8YTDoSxMmctmZYn8dyZyD7/lVlw622JwYYhVe7bZTIPMsszvGkx570nCuhtm0c1z41zctc1E+S6/UzV/VJGlBwjoZYswWHWuPmcaD0Xb6zV9FE0VpoUhpaSgEpDS000AUUUUBHOorz61iFacp1XssOakaEMNwQZr0CsL066NHrBibJKM0BiuhzcifUD6jzrnJWYzmbldMNjmQ9k6HcHUN6jnWYw/H3Q5b6yPxqNf4l5+1XGGxK3BKMGHl+R8KijLJt/gtu72sORYu79WSQjH9xvkP6iqS7jWzlMQmdk0JnLcXwIYaMOYPPxq3zHl5R6zp965ccs5uI3ZjS1bDQI11j7ED2rfyGiLZti4ZtOHP4X+HeHow0f71W8WwrPeQO7q0BYYZXgHQKScp3Ou2m1Tr+BFTuH4MGzcv3SGt2tIuAtJ5hDIgyQPU1a5G8Mjolog8Ie4cQptIFZeyy3VUuQI17oFsAAkEeOk1sm4cLjS4zsB3ROUA82JP3P0rJYTjti3dDqL5ADAWwyqva31kmNBpUuz+2Y+Vsr1VgnWCVT+JjrcPjFZ1zsvtaLHiXSi1ZORfikaRaIRF8s0En2qNw39rxM/s6LYtt3rigqD6uZZ/ar7gnQSxZhrnxn/AHhCD0Xn6mtMKpRo3L2UPBuhNizDP8Z/Fh2QfJf/AKZ9q0U0yaWqAs0E0lJNDR00TTZomgFmkpJpJoBZpCaSaQmgHTRXOaWgOE0zEWFdCjbMIP8AX23pYpRUg8/4t0eKmHGvI8j5is9jOH9UVZWKOzBFI5sQSAfpzr2F7QYQwBB3B1H0rO8W6BWMQyZ2uKiNnyKQCTy7e6j7+dTRLRjuEcYfrrdu8mrXEXOug1Yd4Hb1H0q2u3B/eOJW4QrN1eUE6EZREE8/KncX4V1d0jmpzK3iN1P68KdxHha4xjctsFvlQGtXIyOF2CkCQd9dfMc6x5wFgXF4MgGBJ2CjcsdAPc1VdM+Lrh7FrCAnMB1lwAaltYn1Yk/SrJb/APd9oPibme6QeqwwOfLIjvb+WY6chOtZ3o50bu8SxT3bxOXNmuv+VtPAxp5CkVQk7O/Qfos+NfrLoKYdDBA0Nxh8gPh4kem9evW0CgKoAAAAA0AA2AHIVywuGW2ipbUKiCFUbAV1roEqHUs02lrShZomkiiKwCzRNJFFaBZomkpDQC00mlNNIoAmkNEUhoBZoptLQEcPS56KKkC56XPRRQHLE4dLgi4oYefL0O4rPcR6Nssmwc0ahSQGB5a7H10NFFY0CPwv+z5S/WYxzecmSsmJ/eY6t6aCtfZtIihUUKo2VQAB7CiiqMo6B6XPRRQ0A9OLUUUAZ6M9FFAGekz0tFaBM9AeiigCaKKKwDDcFNNyiigE6yiiigP/2Q=="/>
          <p:cNvSpPr>
            <a:spLocks noChangeAspect="1" noChangeArrowheads="1"/>
          </p:cNvSpPr>
          <p:nvPr/>
        </p:nvSpPr>
        <p:spPr bwMode="auto">
          <a:xfrm>
            <a:off x="114300" y="-552450"/>
            <a:ext cx="1685925" cy="113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560" name="AutoShape 15" descr="data:image/jpg;base64,/9j/4AAQSkZJRgABAQAAAQABAAD/2wCEAAkGBhQSEBUUERQUFBUVFRUUFxQUFhQVGRgWFxcYGxcVFxgYHCYeFxkjGRQUHy8gJScsLDgsFiAxNTAqNSYrLCkBCQoKDgwOGg8PGikkHyUsLCkpLzUsLCwpKiwpKSkpLCksKiwpLCwsKSwsLCwsKSwsLCwsLC0sLCksLCwsLCksKf/AABEIAHcAsQMBIgACEQEDEQH/xAAbAAABBQEBAAAAAAAAAAAAAAAAAQIEBQYDB//EAD0QAAIBAgQCCAQDBQgDAAAAAAECEQADBBIhMQVBBhMiMlFhcYEjQpGhUrHwFGKCstEHFRYkM0Nyc5Kiwf/EABgBAQEBAQEAAAAAAAAAAAAAAAACAQME/8QAJBEAAgICAgIBBQEAAAAAAAAAAAECESExAxJBUTIiQmFx8AT/2gAMAwEAAhEDEQA/APQKWKflpctQWNoFPijLQCAUU8LRloBlLFOy0uWgG0tOy0Ba0CUU/LQRQDaKjYnilq337ij3qmxfTmyuiBnPloKWjDRRQTWDxfTy63+mqoPqarE4pdvvluXmE+YFLsxyR6Di+OWLXfuKPKZP0qFa6XWWmA8TGaK82xOCuiS1u+vmqq49ezM0mE4kyCA6nXa4jKZ8JHP2pknser2uN2W2ce+lSkvKdmB9CK8ww3GFg9YVUjwJM+dJ/f6FstrPcb8NpWJ+23vUdmtlWj1Mimsteap0jxKbuLXkzda//gmg92FTcL05vMyIIMsql2VZMsAYVdB96pSFm7y0VL6miqMsjAUuWn5KUJUljMtKBT8tQuPYhrWFvOhhltsVJ/FsDr5n7UBLApYrGWuL4i0ircukupIZjluLAkmYGvITPOrrE9IzbQE2y5jUpLLMakRrFcOP/RCbaXg6S43FJsuYoPnp66VhMZ0+uGQiheWv9Br96p8Rx+/c7zt7affeu1nK0ek4jitq2Jd1HvVNi+nNhe4C/pt+vesDcYnViT4kmfTU1yuXAozEqRJEZgGMbwokn6VStkuXo2/Dum73cRbt5FVXYITzE6AjwMx41XdK8Zct3cvWPlKK2reMg6+orNcIxZFxXbTK6uoCk6AgwT46RtV10g4kMTcV7ROiFfkJHaYxHMCeYreronv4eyoa6S5WZaMxjtaeOao2Iv5XywWI3CyZ05EfrSn4fAhDPazeJJmpJdvGfJgDRKJDsiYF2Em4CZMhTBA30IB15c653MOSf9QEajKy5eyZnUA667+VTDdHzKPUEj7H+tRcDfFySxAX5dC0iW3I2OlXRN+SPguH3bZYrinRQCQc2YD18oq2tviLtsi5ftXUYEZyqyBtIJ2PnVZhsF1j5LjBEumFPfM+EkiA3vG3Or5+joAhX7IM5XWRvP5+VS2vZST9DeCcNstftWw4uBiLbDSe60H0zlZjxqFfxL6pOVQSMiAIunksT71KscOe3iRfUBmRgyqDGxGmu0xHvRxS1LtdX/TuO5H7rTLW28HWYI9xI1rk15OiKwrXfha/Htf9ifzCmEVtegnALVxDedczLchZJgQAZgbmTRZFG6iimx+portZtHM+dVH+I1zOoUjISC7ghDB3DaA/WoPHrzC+YJGi+Y28DpVBjuHJeMuXRz86HMPe28j6RXByLNU3FGbZgB5QPvULiHDP2lMpa7BiSh3G8EsIjQVDtXbiWbvVhblzqiLTIBmDgGJtvqNxsTXnHSHi+Ic2lvXr5YsQyliq6DUZBAmSKmry2HKj0VsFatMFN+2MoOYPelgNjnK+M6z4VJwqWbSSl20VZpzdZIE7BRyHgJry1mFpFUaKIOuoOmvt967W+OXLTdXetmOTFZVhvoG3Ho1OHi49pVZnJyzpWanj3H7F05FVpDGbuUMxj5VUEAKfNuW1UOIttchQCEGoDt2p5Tl5TOgqRYu2W1yFZ5rMfQ/0Nd7iKFLBwQBJ8fpXo6SSxo4rki3+Rly7mTIwIXwQx6SOfuTXNMKg7pA/5CPvRqQG1g84MGuTYgbDX0/rW90/kgoy+1l50aVUxSNdZUAFwhmIAzBGyiT5mufSm3/mmzBRATugAdwGfUzvVdwnhf7TfS2SEBzEHeGUFpgabJHuDyiu/EcE63ct4CVA5g94AjbQ6HwrMbTNrCTIVzFEKQhZjGg7w+ppbAKIRBbcgkmdhEjb2qQE/W1MuLc0KpmTm0ELPgGPZ/Os7N7HVJUjncsBtGAO2/jXNL9snLmUEaZY5+QjX2q64ZYtMM152UcltjQ+t0zOs90Crm10Ys3JKC3bU7dUS1w+BdmJE76Qayq2as6Mk3R3EKFuEdmUHxMlsmTsq766RsdBvV7dxrLpcR19RP30P2qxbo5etmbNyY2BJU/eV/KuGJ49fsAftCLlOnbET6FZBrVXijGn5tEYY1PxD0Jy/wA0TUDE4tUxSIokX8q3UI0ImFuCNnUT2h4exk4jjVq6ITDi2SCTcObQDeLVvtOfWKdw3o3bv5bmHe6xgyzhEh42yADJvqwOx51LS9Gq/ZXcUwHU3ntE5sjRO0jQg/Qit5/Z4P8AKv8A9p/lWsb0kuh8U7KQe6CVMgsFAaDzEjett0AslcIZBE3GIkRIyrqPEVkdlGjop0UldDTH9ID8dv4fyFVYNa3iPAhdJYMVY+48NtxWEXitrrChcKwJWG0kgxodq4NGlzhG7Q2OoMGORkkzsIBk+Fea/wBo/FeuxZe0rKgYMrkRmIVVzLpt2RXpV7hltsLmu4gYdXbts2UTbUn4YJI3IBJpmLu4O7gL4tdu2lpsrMsKTBGa3I1M/NG/M1SwY8njtvG3ChMgNmUCBygmp/DXuLoGME6qdVPqp0q0tdGVdM1lhyYqTmy6bEqJHuvvXW1w8p3h76EH0I0q+ricnJSOuHIjVQPNNPsdD7RXLiV1VUGQddiCu2vnHqDUh2CiTpUbEWhcK6wCMwIEzr4EayJrHJ0XBZOiXnKFXUDXaDt3gQpE7fkaMwkAEa6geX6P3q0wXRu4V7uRY7905PHXLuBqdIFSv8Mpc1S8LrjsnsnLJA/AQdsp1MelSpuTp6N6Ujv0Lwnx+sMZUV10IJDMpCyBrzNWnSbov1rtfDn5TlE8gABp3hI89+VVWHt4jDLBUhdyFGdPWV7Q9wfWrHAdJVAhlMTJYQ6yOZHL7V16urWSey08FTg8O9kl7lkXADozyw8ZURlU8tQDVth+L2nYNeLgjYEnqxv+EwTrzq8tcRtXVGUgmdwdY10mZHprXA4HDX82WMykBmRtR4gkaT61nZaZvV7ixg4bh7uqhfW2cp94396qeJ8Lt2Tpd7Z7tuCbjHwAt6n3Fd8b0UZIa0+adtCrDzlO8PSarsDgMTadRby22YEvmCsGAMS9066TsYOtNfFjfyQ18ZjkHzWxlmGyXbgG05Rt9CakcExLftGVrQZm/wB9ma5dBgkgqwlByAAX1qVjeMWbLHqQLjknM0FVk79vvNr4QKZhMFjMYIHw7R306u2fYa3PvUt34NSrQ/iBw1rR/ivMmGzOCREl+6mmhiTSYTh2IxIiygsWW3MsA3mzE5rhj2rScI6G2LMFh1rj5mHZH/FdvrJq9NFH2UUHCeh1izDMOtcc3AgHyXb6zV4TTopIqjRJpKdFFAcwK8R45wiXY+JJ+pr2wmvPXsBtTXOToxqzKcH6LdYQ16TbXZTMt5DwWtB0su9Xh7VoBlW6RcbKP9tTCqB4Df1qfMU7pE6FMO7o72haKOyzCNpGb71F2ZVHnLXSr/DbJHiVmeQzAwPXT2rV8O665oENw6ZiezEjm+x/9qiPw9XuDqkW6B2iVTKwE7tbPZbYeE1ZWcZJ21kS1oEN6NaP30avRBOvpf8Afo4yav6kN4jw0KCXUqBuywJ0IgMJUny7JqpVlssl2yxywVBRCGBnmDofaK12Dx5OvZvDadnHllYkewqn4rxizavx1bsuQHqV7Azy2Yup2AWOW9HKnlFRWMMlYTpAx0uDOI1A7LRzzKdSPKSKvsBxS04AQhY+U6R7Vwe/hTh7bOEW0yA21YCYjRVUazuNKp7vCGuGbKtbtgTmxJ+6DvgepqHKE9qi1Gccp2au44UFiQAN2JAH1OlUWLa3fJ6qz1hH+9JtIPPrN29qpWwd5GBuDrIWVZz1tsNykL3fQg6eFaLo/jHv22W9lZlhMtuJYETrGirBHdjnNR065OnZPDKn/DRcSLyXGEhlhgNRIEpq2hGraV0tW8RZa2GNy2shTbVVuIcxElSveInmJ03q5xfHbNiUmGGhS0oaD5tos7eNMwN3FYkf5e31SnQ4h9WI8jy/gFUpSZDS8ErH8YTDoSxMmctmZYn8dyZyD7/lVlw622JwYYhVe7bZTIPMsszvGkx570nCuhtm0c1z41zctc1E+S6/UzV/VJGlBwjoZYswWHWuPmcaD0Xb6zV9FE0VpoUhpaSgEpDS000AUUUUBHOorz61iFacp1XssOakaEMNwQZr0CsL066NHrBibJKM0BiuhzcifUD6jzrnJWYzmbldMNjmQ9k6HcHUN6jnWYw/H3Q5b6yPxqNf4l5+1XGGxK3BKMGHl+R8KijLJt/gtu72sORYu79WSQjH9xvkP6iqS7jWzlMQmdk0JnLcXwIYaMOYPPxq3zHl5R6zp965ccs5uI3ZjS1bDQI11j7ED2rfyGiLZti4ZtOHP4X+HeHow0f71W8WwrPeQO7q0BYYZXgHQKScp3Ou2m1Tr+BFTuH4MGzcv3SGt2tIuAtJ5hDIgyQPU1a5G8Mjolog8Ie4cQptIFZeyy3VUuQI17oFsAAkEeOk1sm4cLjS4zsB3ROUA82JP3P0rJYTjti3dDqL5ADAWwyqva31kmNBpUuz+2Y+Vsr1VgnWCVT+JjrcPjFZ1zsvtaLHiXSi1ZORfikaRaIRF8s0En2qNw39rxM/s6LYtt3rigqD6uZZ/ar7gnQSxZhrnxn/AHhCD0Xn6mtMKpRo3L2UPBuhNizDP8Z/Fh2QfJf/AKZ9q0U0yaWqAs0E0lJNDR00TTZomgFmkpJpJoBZpCaSaQmgHTRXOaWgOE0zEWFdCjbMIP8AX23pYpRUg8/4t0eKmHGvI8j5is9jOH9UVZWKOzBFI5sQSAfpzr2F7QYQwBB3B1H0rO8W6BWMQyZ2uKiNnyKQCTy7e6j7+dTRLRjuEcYfrrdu8mrXEXOug1Yd4Hb1H0q2u3B/eOJW4QrN1eUE6EZREE8/KncX4V1d0jmpzK3iN1P68KdxHha4xjctsFvlQGtXIyOF2CkCQd9dfMc6x5wFgXF4MgGBJ2CjcsdAPc1VdM+Lrh7FrCAnMB1lwAaltYn1Yk/SrJb/APd9oPibme6QeqwwOfLIjvb+WY6chOtZ3o50bu8SxT3bxOXNmuv+VtPAxp5CkVQk7O/Qfos+NfrLoKYdDBA0Nxh8gPh4kem9evW0CgKoAAAAA0AA2AHIVywuGW2ipbUKiCFUbAV1roEqHUs02lrShZomkiiKwCzRNJFFaBZomkpDQC00mlNNIoAmkNEUhoBZoptLQEcPS56KKkC56XPRRQHLE4dLgi4oYefL0O4rPcR6Nssmwc0ahSQGB5a7H10NFFY0CPwv+z5S/WYxzecmSsmJ/eY6t6aCtfZtIihUUKo2VQAB7CiiqMo6B6XPRRQ0A9OLUUUAZ6M9FFAGekz0tFaBM9AeiigCaKKKwDDcFNNyiigE6yiiigP/2Q=="/>
          <p:cNvSpPr>
            <a:spLocks noChangeAspect="1" noChangeArrowheads="1"/>
          </p:cNvSpPr>
          <p:nvPr/>
        </p:nvSpPr>
        <p:spPr bwMode="auto">
          <a:xfrm>
            <a:off x="114300" y="-552450"/>
            <a:ext cx="1685925" cy="113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23561" name="Picture 17" descr="http://www.water.siemens.com/SiteCollectionImages/products/separation_clarification/chain_and_scraper_graphic_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81" y="999421"/>
            <a:ext cx="3095994" cy="2077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9193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txBox="1">
            <a:spLocks/>
          </p:cNvSpPr>
          <p:nvPr/>
        </p:nvSpPr>
        <p:spPr>
          <a:xfrm>
            <a:off x="285720" y="965696"/>
            <a:ext cx="8858280" cy="67453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000" dirty="0" smtClean="0">
                <a:latin typeface="Helvetica Neue"/>
                <a:cs typeface="Helvetica Neue"/>
              </a:rPr>
              <a:t>Different type of clarifiers disguised </a:t>
            </a:r>
            <a:r>
              <a:rPr lang="en-GB" sz="2000" dirty="0">
                <a:latin typeface="Helvetica Neue"/>
                <a:cs typeface="Helvetica Neue"/>
              </a:rPr>
              <a:t>by </a:t>
            </a:r>
            <a:r>
              <a:rPr lang="en-GB" sz="2000" dirty="0" smtClean="0">
                <a:latin typeface="Helvetica Neue"/>
                <a:cs typeface="Helvetica Neue"/>
              </a:rPr>
              <a:t>WW flow direction and </a:t>
            </a:r>
            <a:r>
              <a:rPr lang="en-GB" sz="2000" dirty="0">
                <a:latin typeface="Helvetica Neue"/>
                <a:cs typeface="Helvetica Neue"/>
              </a:rPr>
              <a:t>evacuating sludge </a:t>
            </a:r>
            <a:r>
              <a:rPr lang="en-GB" sz="2000" dirty="0" smtClean="0">
                <a:latin typeface="Helvetica Neue"/>
                <a:cs typeface="Helvetica Neue"/>
              </a:rPr>
              <a:t>system</a:t>
            </a:r>
            <a:br>
              <a:rPr lang="en-GB" sz="2000" dirty="0" smtClean="0">
                <a:latin typeface="Helvetica Neue"/>
                <a:cs typeface="Helvetica Neue"/>
              </a:rPr>
            </a:br>
            <a:endParaRPr lang="en-GB" sz="2000" dirty="0">
              <a:latin typeface="Helvetica Neue"/>
              <a:cs typeface="Helvetica Neue"/>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20" y="1837436"/>
            <a:ext cx="4944794" cy="188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20" y="3916704"/>
            <a:ext cx="4951828" cy="200558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7548" y="2326881"/>
            <a:ext cx="3669792" cy="2785241"/>
          </a:xfrm>
          <a:prstGeom prst="rect">
            <a:avLst/>
          </a:prstGeom>
        </p:spPr>
      </p:pic>
    </p:spTree>
    <p:extLst>
      <p:ext uri="{BB962C8B-B14F-4D97-AF65-F5344CB8AC3E}">
        <p14:creationId xmlns:p14="http://schemas.microsoft.com/office/powerpoint/2010/main" val="3491540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757" y="1920504"/>
            <a:ext cx="7210074" cy="4205657"/>
          </a:xfrm>
          <a:prstGeom prst="rect">
            <a:avLst/>
          </a:prstGeom>
        </p:spPr>
      </p:pic>
      <p:sp>
        <p:nvSpPr>
          <p:cNvPr id="8" name="Textfeld 7"/>
          <p:cNvSpPr txBox="1"/>
          <p:nvPr/>
        </p:nvSpPr>
        <p:spPr>
          <a:xfrm>
            <a:off x="1142754" y="1432665"/>
            <a:ext cx="6838080" cy="738664"/>
          </a:xfrm>
          <a:prstGeom prst="rect">
            <a:avLst/>
          </a:prstGeom>
          <a:noFill/>
        </p:spPr>
        <p:txBody>
          <a:bodyPr wrap="none" rtlCol="0">
            <a:spAutoFit/>
          </a:bodyPr>
          <a:lstStyle/>
          <a:p>
            <a:pPr marL="0" lvl="1"/>
            <a:r>
              <a:rPr lang="en-US" sz="2400" b="1" dirty="0">
                <a:latin typeface="Helvetica"/>
                <a:cs typeface="Helvetica"/>
              </a:rPr>
              <a:t>Preliminary treatment: primary sedimentation</a:t>
            </a:r>
          </a:p>
          <a:p>
            <a:endParaRPr lang="de-DE" dirty="0"/>
          </a:p>
        </p:txBody>
      </p:sp>
      <p:sp>
        <p:nvSpPr>
          <p:cNvPr id="9" name="Textfeld 8"/>
          <p:cNvSpPr txBox="1"/>
          <p:nvPr/>
        </p:nvSpPr>
        <p:spPr>
          <a:xfrm>
            <a:off x="2921813" y="5879941"/>
            <a:ext cx="3249608" cy="246221"/>
          </a:xfrm>
          <a:prstGeom prst="rect">
            <a:avLst/>
          </a:prstGeom>
          <a:noFill/>
        </p:spPr>
        <p:txBody>
          <a:bodyPr wrap="none" rtlCol="0">
            <a:spAutoFit/>
          </a:bodyPr>
          <a:lstStyle/>
          <a:p>
            <a:r>
              <a:rPr lang="en-US" sz="1000" u="sng" dirty="0" smtClean="0">
                <a:latin typeface="Helvetica Light"/>
                <a:cs typeface="Helvetica Light"/>
              </a:rPr>
              <a:t>http://</a:t>
            </a:r>
            <a:r>
              <a:rPr lang="en-US" sz="1000" u="sng" dirty="0" err="1" smtClean="0">
                <a:latin typeface="Helvetica Light"/>
                <a:cs typeface="Helvetica Light"/>
              </a:rPr>
              <a:t>www.fairfield-city.org</a:t>
            </a:r>
            <a:r>
              <a:rPr lang="en-US" sz="1000" u="sng" dirty="0" smtClean="0">
                <a:latin typeface="Helvetica Light"/>
                <a:cs typeface="Helvetica Light"/>
              </a:rPr>
              <a:t>/images/</a:t>
            </a:r>
            <a:r>
              <a:rPr lang="en-US" sz="1000" u="sng" dirty="0" err="1" smtClean="0">
                <a:latin typeface="Helvetica Light"/>
                <a:cs typeface="Helvetica Light"/>
              </a:rPr>
              <a:t>ww</a:t>
            </a:r>
            <a:r>
              <a:rPr lang="en-US" sz="1000" u="sng" dirty="0" smtClean="0">
                <a:latin typeface="Helvetica Light"/>
                <a:cs typeface="Helvetica Light"/>
              </a:rPr>
              <a:t>/</a:t>
            </a:r>
            <a:r>
              <a:rPr lang="en-US" sz="1000" u="sng" dirty="0" err="1" smtClean="0">
                <a:latin typeface="Helvetica Light"/>
                <a:cs typeface="Helvetica Light"/>
              </a:rPr>
              <a:t>Primaries.JPG</a:t>
            </a:r>
            <a:endParaRPr lang="de-DE" sz="1000" dirty="0">
              <a:latin typeface="Helvetica Light"/>
              <a:cs typeface="Helvetica Light"/>
            </a:endParaRPr>
          </a:p>
        </p:txBody>
      </p:sp>
    </p:spTree>
    <p:extLst>
      <p:ext uri="{BB962C8B-B14F-4D97-AF65-F5344CB8AC3E}">
        <p14:creationId xmlns:p14="http://schemas.microsoft.com/office/powerpoint/2010/main" val="3382620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lvl="1" indent="0">
              <a:buNone/>
            </a:pPr>
            <a:r>
              <a:rPr lang="en-GB" sz="2400" b="1" noProof="0" dirty="0" smtClean="0">
                <a:latin typeface="Helvetica"/>
                <a:cs typeface="Helvetica"/>
              </a:rPr>
              <a:t>Secondary treatment</a:t>
            </a:r>
          </a:p>
          <a:p>
            <a:pPr lvl="1"/>
            <a:r>
              <a:rPr lang="en-GB" noProof="0" dirty="0" smtClean="0"/>
              <a:t>The main purpose of secondary treatment is to provide BOD removal beyond what is achievable by primary treatment.</a:t>
            </a:r>
          </a:p>
          <a:p>
            <a:pPr lvl="1"/>
            <a:endParaRPr lang="en-GB" noProof="0" dirty="0" smtClean="0"/>
          </a:p>
          <a:p>
            <a:pPr lvl="1"/>
            <a:r>
              <a:rPr lang="en-GB" noProof="0" dirty="0" smtClean="0"/>
              <a:t>There are three commonly used approaches, two of these approaches, </a:t>
            </a:r>
            <a:r>
              <a:rPr lang="en-GB" b="1" noProof="0" dirty="0" smtClean="0"/>
              <a:t>the trickling filter (Fixed biomass) </a:t>
            </a:r>
            <a:r>
              <a:rPr lang="en-GB" noProof="0" dirty="0" smtClean="0"/>
              <a:t>and the </a:t>
            </a:r>
            <a:r>
              <a:rPr lang="en-GB" b="1" noProof="0" dirty="0" smtClean="0"/>
              <a:t>activated sludge </a:t>
            </a:r>
            <a:r>
              <a:rPr lang="en-GB" b="1" dirty="0"/>
              <a:t>process (floating </a:t>
            </a:r>
            <a:r>
              <a:rPr lang="en-GB" b="1" noProof="0" dirty="0" smtClean="0"/>
              <a:t>biomass)</a:t>
            </a:r>
            <a:r>
              <a:rPr lang="en-GB" noProof="0" dirty="0" smtClean="0"/>
              <a:t>, sequentially follow normal primary treatment.</a:t>
            </a:r>
          </a:p>
          <a:p>
            <a:pPr lvl="1"/>
            <a:endParaRPr lang="en-GB" noProof="0" dirty="0" smtClean="0"/>
          </a:p>
          <a:p>
            <a:pPr lvl="1"/>
            <a:r>
              <a:rPr lang="en-GB" noProof="0" dirty="0" smtClean="0"/>
              <a:t>The third, </a:t>
            </a:r>
            <a:r>
              <a:rPr lang="en-GB" b="1" noProof="0" dirty="0" smtClean="0"/>
              <a:t>ponds (oxidation ponds or lagoons)</a:t>
            </a:r>
            <a:r>
              <a:rPr lang="en-GB" noProof="0" dirty="0" smtClean="0"/>
              <a:t>, can provide equivalent results without preliminary treatment</a:t>
            </a:r>
            <a:endParaRPr lang="en-GB" noProof="0" dirty="0"/>
          </a:p>
        </p:txBody>
      </p:sp>
    </p:spTree>
    <p:extLst>
      <p:ext uri="{BB962C8B-B14F-4D97-AF65-F5344CB8AC3E}">
        <p14:creationId xmlns:p14="http://schemas.microsoft.com/office/powerpoint/2010/main" val="201800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3360</TotalTime>
  <Words>1675</Words>
  <Application>Microsoft Office PowerPoint</Application>
  <PresentationFormat>On-screen Show (4:3)</PresentationFormat>
  <Paragraphs>148</Paragraphs>
  <Slides>26</Slides>
  <Notes>8</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MS PGothic</vt:lpstr>
      <vt:lpstr>MS PGothic</vt:lpstr>
      <vt:lpstr>Arial</vt:lpstr>
      <vt:lpstr>Calibri</vt:lpstr>
      <vt:lpstr>Helvetica</vt:lpstr>
      <vt:lpstr>Helvetica Light</vt:lpstr>
      <vt:lpstr>Helvetica Neue</vt:lpstr>
      <vt:lpstr>TheSerif B5 Plain</vt:lpstr>
      <vt:lpstr>Wingdings</vt:lpstr>
      <vt:lpstr>Office-Design</vt:lpstr>
      <vt:lpstr>«Water Sector Reform in Kenya »</vt:lpstr>
      <vt:lpstr>Basic Treatment Processes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Trickling filter </vt:lpstr>
      <vt:lpstr>Secondary treatment: trickling filters </vt:lpstr>
      <vt:lpstr>PowerPoint Presentation</vt:lpstr>
      <vt:lpstr>PowerPoint Presentation</vt:lpstr>
      <vt:lpstr>Secondary treatment: activated sludge </vt:lpstr>
      <vt:lpstr>PowerPoint Presentation</vt:lpstr>
      <vt:lpstr>Secondary treatment: Waste Stabilization Pond </vt:lpstr>
      <vt:lpstr>PowerPoint Presentation</vt:lpstr>
      <vt:lpstr>Stabilization Pond (natural)</vt:lpstr>
      <vt:lpstr>PowerPoint Presentation</vt:lpstr>
      <vt:lpstr>PowerPoint Presentation</vt:lpstr>
      <vt:lpstr>Secondary treatment: Biogas reactor</vt:lpstr>
      <vt:lpstr>Construction of Biogas reactor</vt:lpstr>
      <vt:lpstr>PowerPoint Presentation</vt:lpstr>
      <vt:lpstr>PowerPoint Presentation</vt:lpstr>
      <vt:lpstr>Sludge handling: co-composting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 Hartung</dc:creator>
  <cp:lastModifiedBy>Bernard Njenga</cp:lastModifiedBy>
  <cp:revision>50</cp:revision>
  <dcterms:created xsi:type="dcterms:W3CDTF">2015-08-01T14:04:52Z</dcterms:created>
  <dcterms:modified xsi:type="dcterms:W3CDTF">2017-08-19T02:03:37Z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1331108</vt:lpwstr>
  </property>
  <property fmtid="{D5CDD505-2E9C-101B-9397-08002B2CF9AE}" name="NXPowerLiteSettings" pid="3">
    <vt:lpwstr>C4000400038000</vt:lpwstr>
  </property>
  <property fmtid="{D5CDD505-2E9C-101B-9397-08002B2CF9AE}" name="NXPowerLiteVersion" pid="4">
    <vt:lpwstr>D7.1.10</vt:lpwstr>
  </property>
</Properties>
</file>